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77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58" r:id="rId64"/>
    <p:sldId id="359" r:id="rId65"/>
    <p:sldId id="360" r:id="rId66"/>
    <p:sldId id="361" r:id="rId67"/>
    <p:sldId id="362" r:id="rId68"/>
    <p:sldId id="363" r:id="rId69"/>
    <p:sldId id="378" r:id="rId70"/>
    <p:sldId id="364" r:id="rId71"/>
    <p:sldId id="365" r:id="rId72"/>
    <p:sldId id="366" r:id="rId73"/>
    <p:sldId id="367" r:id="rId74"/>
    <p:sldId id="368" r:id="rId75"/>
    <p:sldId id="369" r:id="rId76"/>
    <p:sldId id="370" r:id="rId77"/>
    <p:sldId id="371" r:id="rId78"/>
    <p:sldId id="372" r:id="rId79"/>
    <p:sldId id="373" r:id="rId80"/>
    <p:sldId id="374" r:id="rId81"/>
    <p:sldId id="375" r:id="rId82"/>
    <p:sldId id="376" r:id="rId83"/>
    <p:sldId id="379" r:id="rId84"/>
    <p:sldId id="324" r:id="rId85"/>
    <p:sldId id="325" r:id="rId86"/>
    <p:sldId id="326" r:id="rId87"/>
    <p:sldId id="327" r:id="rId88"/>
    <p:sldId id="328" r:id="rId89"/>
    <p:sldId id="329" r:id="rId90"/>
    <p:sldId id="330" r:id="rId91"/>
    <p:sldId id="331" r:id="rId92"/>
    <p:sldId id="332" r:id="rId93"/>
    <p:sldId id="345" r:id="rId94"/>
    <p:sldId id="346" r:id="rId95"/>
    <p:sldId id="347" r:id="rId96"/>
    <p:sldId id="348" r:id="rId97"/>
    <p:sldId id="349" r:id="rId98"/>
    <p:sldId id="342" r:id="rId99"/>
    <p:sldId id="343" r:id="rId100"/>
    <p:sldId id="344" r:id="rId10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135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3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9948D-A899-44A4-8DBF-E64F78A174E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DE98F-A0AB-4EF7-A67E-2B3594422B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33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B6100-9545-47D1-B7A4-FB61EEC2BFA8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1298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B6100-9545-47D1-B7A4-FB61EEC2BFA8}" type="slidenum">
              <a:rPr lang="ru-RU" altLang="ru-RU" smtClean="0"/>
              <a:pPr>
                <a:defRPr/>
              </a:pPr>
              <a:t>56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05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FB6100-9545-47D1-B7A4-FB61EEC2BFA8}" type="slidenum">
              <a:rPr lang="ru-RU" altLang="ru-RU" smtClean="0"/>
              <a:pPr>
                <a:defRPr/>
              </a:pPr>
              <a:t>58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044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="" xmlns:a16="http://schemas.microsoft.com/office/drawing/2014/main" id="{1A34E324-24E1-436B-98F7-20F5D12739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7B678C-4C57-40A9-8CF2-6D3ACD7FF848}" type="slidenum">
              <a:rPr lang="ru-RU" altLang="ru-RU"/>
              <a:pPr>
                <a:spcBef>
                  <a:spcPct val="0"/>
                </a:spcBef>
              </a:pPr>
              <a:t>96</a:t>
            </a:fld>
            <a:endParaRPr lang="ru-RU" altLang="ru-RU"/>
          </a:p>
        </p:txBody>
      </p:sp>
      <p:sp>
        <p:nvSpPr>
          <p:cNvPr id="92163" name="Rectangle 2">
            <a:extLst>
              <a:ext uri="{FF2B5EF4-FFF2-40B4-BE49-F238E27FC236}">
                <a16:creationId xmlns="" xmlns:a16="http://schemas.microsoft.com/office/drawing/2014/main" id="{795D18BA-1427-4166-9D67-113485324C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="" xmlns:a16="http://schemas.microsoft.com/office/drawing/2014/main" id="{76432D85-8449-4653-8AF3-A0B5C00D6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4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DC78-E530-4C11-9B6F-6FB9CB1CE0C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6827-38A1-410A-A508-1082D4ED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09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DC78-E530-4C11-9B6F-6FB9CB1CE0C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6827-38A1-410A-A508-1082D4ED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4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DC78-E530-4C11-9B6F-6FB9CB1CE0C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6827-38A1-410A-A508-1082D4ED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42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DC78-E530-4C11-9B6F-6FB9CB1CE0C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6827-38A1-410A-A508-1082D4ED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3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DC78-E530-4C11-9B6F-6FB9CB1CE0C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6827-38A1-410A-A508-1082D4ED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8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DC78-E530-4C11-9B6F-6FB9CB1CE0C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6827-38A1-410A-A508-1082D4ED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4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DC78-E530-4C11-9B6F-6FB9CB1CE0C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6827-38A1-410A-A508-1082D4ED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5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DC78-E530-4C11-9B6F-6FB9CB1CE0C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6827-38A1-410A-A508-1082D4ED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9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DC78-E530-4C11-9B6F-6FB9CB1CE0C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6827-38A1-410A-A508-1082D4ED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31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DC78-E530-4C11-9B6F-6FB9CB1CE0C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6827-38A1-410A-A508-1082D4ED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2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DC78-E530-4C11-9B6F-6FB9CB1CE0C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6827-38A1-410A-A508-1082D4ED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3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DC78-E530-4C11-9B6F-6FB9CB1CE0CC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C6827-38A1-410A-A508-1082D4ED2B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2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5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2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46.jpe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5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4.jpeg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53.jpeg"/><Relationship Id="rId10" Type="http://schemas.openxmlformats.org/officeDocument/2006/relationships/image" Target="../media/image49.wmf"/><Relationship Id="rId4" Type="http://schemas.openxmlformats.org/officeDocument/2006/relationships/image" Target="../media/image52.jpeg"/><Relationship Id="rId9" Type="http://schemas.openxmlformats.org/officeDocument/2006/relationships/oleObject" Target="../embeddings/oleObject19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8.wmf"/><Relationship Id="rId11" Type="http://schemas.openxmlformats.org/officeDocument/2006/relationships/image" Target="../media/image61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24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3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t&amp;rct=j&amp;q=&amp;esrc=s&amp;source=web&amp;cd=1&amp;ved=0ahUKEwi_k4CL-tXVAhWjQZoKHYhQBeMQFggxMAA&amp;url=https://enraf-nonius.ru/&amp;usg=AFQjCNELShhXwMwPTxVlum3_k9fAShQLeA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9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73.wmf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72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tif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hyperlink" Target="http://www.cn.ru/terka/tags/nauka/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tif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t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8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t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tif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00.png"/><Relationship Id="rId4" Type="http://schemas.openxmlformats.org/officeDocument/2006/relationships/oleObject" Target="../embeddings/oleObject32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tif"/><Relationship Id="rId2" Type="http://schemas.openxmlformats.org/officeDocument/2006/relationships/image" Target="../media/image102.ti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05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06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hyperlink" Target="http://www.cn.ru/terka/tags/nauka/" TargetMode="Externa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114.png"/><Relationship Id="rId7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113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981D2B-29AE-4018-A93D-7239EE45A1C5}"/>
              </a:ext>
            </a:extLst>
          </p:cNvPr>
          <p:cNvSpPr txBox="1"/>
          <p:nvPr/>
        </p:nvSpPr>
        <p:spPr>
          <a:xfrm>
            <a:off x="0" y="1330860"/>
            <a:ext cx="91440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разделы</a:t>
            </a:r>
          </a:p>
          <a:p>
            <a:pPr algn="ctr"/>
            <a:r>
              <a:rPr lang="ru-RU" sz="6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дифракционного </a:t>
            </a:r>
          </a:p>
          <a:p>
            <a:pPr algn="ctr"/>
            <a:r>
              <a:rPr lang="ru-RU" sz="6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структурного </a:t>
            </a:r>
          </a:p>
          <a:p>
            <a:pPr algn="ctr"/>
            <a:r>
              <a:rPr lang="ru-RU" sz="6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</a:t>
            </a:r>
          </a:p>
        </p:txBody>
      </p:sp>
    </p:spTree>
    <p:extLst>
      <p:ext uri="{BB962C8B-B14F-4D97-AF65-F5344CB8AC3E}">
        <p14:creationId xmlns:p14="http://schemas.microsoft.com/office/powerpoint/2010/main" val="38770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88231"/>
            <a:ext cx="9144000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3333FF"/>
                </a:solidFill>
                <a:latin typeface="Arial" panose="020B0604020202020204" pitchFamily="34" charset="0"/>
              </a:rPr>
              <a:t>Кристаллографическая зона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76600" y="915731"/>
            <a:ext cx="58674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Для того чтобы какая-либо плоскость принадлежала к зоне необходимо чтобы эта плоскость была параллельна оси зоны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76600" y="2586227"/>
            <a:ext cx="58674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Ось зоны </a:t>
            </a:r>
            <a:r>
              <a:rPr lang="en-US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 ZZ’ </a:t>
            </a: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лежит во всех плоскостях зоны и имеет индексы </a:t>
            </a:r>
            <a:r>
              <a:rPr lang="en-US" altLang="ru-RU" sz="2400" b="1" dirty="0">
                <a:latin typeface="Arial" panose="020B0604020202020204" pitchFamily="34" charset="0"/>
              </a:rPr>
              <a:t>[</a:t>
            </a:r>
            <a:r>
              <a:rPr lang="en-US" altLang="ru-RU" sz="2400" b="1" i="1" dirty="0" err="1">
                <a:latin typeface="Arial" panose="020B0604020202020204" pitchFamily="34" charset="0"/>
              </a:rPr>
              <a:t>mnp</a:t>
            </a:r>
            <a:r>
              <a:rPr lang="en-US" altLang="ru-RU" sz="2400" b="1" dirty="0">
                <a:latin typeface="Arial" panose="020B0604020202020204" pitchFamily="34" charset="0"/>
              </a:rPr>
              <a:t>] </a:t>
            </a:r>
            <a:endParaRPr lang="ru-RU" altLang="ru-RU" sz="2400" b="1" dirty="0"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0" y="5848845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Уравнение написанное выше носит название </a:t>
            </a:r>
            <a:endParaRPr lang="en-US" altLang="ru-RU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err="1">
                <a:solidFill>
                  <a:srgbClr val="3333FF"/>
                </a:solidFill>
                <a:latin typeface="Arial" panose="020B0604020202020204" pitchFamily="34" charset="0"/>
              </a:rPr>
              <a:t>услови</a:t>
            </a:r>
            <a:r>
              <a:rPr lang="en-US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t</a:t>
            </a: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 зональности</a:t>
            </a:r>
          </a:p>
        </p:txBody>
      </p:sp>
      <p:graphicFrame>
        <p:nvGraphicFramePr>
          <p:cNvPr id="26634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35037"/>
              </p:ext>
            </p:extLst>
          </p:nvPr>
        </p:nvGraphicFramePr>
        <p:xfrm>
          <a:off x="1556544" y="5212200"/>
          <a:ext cx="2495550" cy="549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24079200" imgH="4876800" progId="">
                  <p:embed/>
                </p:oleObj>
              </mc:Choice>
              <mc:Fallback>
                <p:oleObj name="Equation" r:id="rId3" imgW="24079200" imgH="4876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6544" y="5212200"/>
                        <a:ext cx="2495550" cy="54950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834759"/>
              </p:ext>
            </p:extLst>
          </p:nvPr>
        </p:nvGraphicFramePr>
        <p:xfrm>
          <a:off x="5035138" y="5212200"/>
          <a:ext cx="144303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15240000" imgH="6096000" progId="">
                  <p:embed/>
                </p:oleObj>
              </mc:Choice>
              <mc:Fallback>
                <p:oleObj name="Equation" r:id="rId5" imgW="15240000" imgH="6096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138" y="5212200"/>
                        <a:ext cx="1443038" cy="574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FE47BF2-53AE-4000-B8E4-C6BB820BF588}"/>
              </a:ext>
            </a:extLst>
          </p:cNvPr>
          <p:cNvSpPr txBox="1"/>
          <p:nvPr/>
        </p:nvSpPr>
        <p:spPr>
          <a:xfrm>
            <a:off x="3276600" y="3896736"/>
            <a:ext cx="5867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Следовательно нормаль к любой плоскости 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hkl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зоны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перпендикурярна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оси зоны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ZZ’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4" y="915732"/>
            <a:ext cx="2598466" cy="418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29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9" grpId="0" animBg="1"/>
      <p:bldP spid="10" grpId="0" animBg="1"/>
      <p:bldP spid="23" grpId="0" animBg="1"/>
      <p:bldP spid="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ic.academic.ru/pictures/bse/jpg/0214888872.jpg">
            <a:extLst>
              <a:ext uri="{FF2B5EF4-FFF2-40B4-BE49-F238E27FC236}">
                <a16:creationId xmlns="" xmlns:a16="http://schemas.microsoft.com/office/drawing/2014/main" id="{AFD55F2A-A2A1-4AA9-A927-3ED13629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748823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9916715-4656-4F15-AF99-3CD850CC0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Топограмма монокристалла кремния, полученная по методу широкого квази параллельного пучка. Толщина кристалла 0,3 </a:t>
            </a:r>
            <a:r>
              <a:rPr lang="ru-RU" altLang="ru-RU" sz="2400" b="1" i="1"/>
              <a:t>мм</a:t>
            </a:r>
            <a:r>
              <a:rPr lang="ru-RU" altLang="ru-RU" sz="2400" b="1"/>
              <a:t>. Видны отдельные ростовые дислокации (тёмные линии). Излучение </a:t>
            </a:r>
            <a:r>
              <a:rPr lang="en-US" altLang="ru-RU" sz="2400" b="1"/>
              <a:t>CuK</a:t>
            </a:r>
            <a:r>
              <a:rPr lang="el-GR" altLang="ru-RU" sz="2400" b="1"/>
              <a:t>α</a:t>
            </a:r>
            <a:endParaRPr lang="ru-RU" altLang="ru-RU" sz="2400" b="1"/>
          </a:p>
        </p:txBody>
      </p:sp>
    </p:spTree>
    <p:extLst>
      <p:ext uri="{BB962C8B-B14F-4D97-AF65-F5344CB8AC3E}">
        <p14:creationId xmlns:p14="http://schemas.microsoft.com/office/powerpoint/2010/main" val="106803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89424"/>
            <a:ext cx="91440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индексов </a:t>
            </a:r>
          </a:p>
          <a:p>
            <a:pPr algn="ctr"/>
            <a:r>
              <a:rPr lang="ru-RU" sz="8800" b="1" dirty="0">
                <a:latin typeface="Arial" panose="020B0604020202020204" pitchFamily="34" charset="0"/>
                <a:cs typeface="Arial" panose="020B0604020202020204" pitchFamily="34" charset="0"/>
              </a:rPr>
              <a:t>оси зоны</a:t>
            </a:r>
          </a:p>
        </p:txBody>
      </p:sp>
    </p:spTree>
    <p:extLst>
      <p:ext uri="{BB962C8B-B14F-4D97-AF65-F5344CB8AC3E}">
        <p14:creationId xmlns:p14="http://schemas.microsoft.com/office/powerpoint/2010/main" val="16622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843822"/>
              </p:ext>
            </p:extLst>
          </p:nvPr>
        </p:nvGraphicFramePr>
        <p:xfrm>
          <a:off x="3311522" y="1574534"/>
          <a:ext cx="55800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3" imgW="42672000" imgH="6096000" progId="">
                  <p:embed/>
                </p:oleObj>
              </mc:Choice>
              <mc:Fallback>
                <p:oleObj name="Equation" r:id="rId3" imgW="42672000" imgH="6096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2" y="1574534"/>
                        <a:ext cx="5580062" cy="628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776187"/>
              </p:ext>
            </p:extLst>
          </p:nvPr>
        </p:nvGraphicFramePr>
        <p:xfrm>
          <a:off x="427511" y="3660197"/>
          <a:ext cx="2973387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5" imgW="29870400" imgH="11582400" progId="">
                  <p:embed/>
                </p:oleObj>
              </mc:Choice>
              <mc:Fallback>
                <p:oleObj name="Equation" r:id="rId5" imgW="29870400" imgH="1158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11" y="3660197"/>
                        <a:ext cx="2973387" cy="11509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813440"/>
              </p:ext>
            </p:extLst>
          </p:nvPr>
        </p:nvGraphicFramePr>
        <p:xfrm>
          <a:off x="534153" y="5693910"/>
          <a:ext cx="1033950" cy="1033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7" imgW="11582400" imgH="11582400" progId="">
                  <p:embed/>
                </p:oleObj>
              </mc:Choice>
              <mc:Fallback>
                <p:oleObj name="Equation" r:id="rId7" imgW="11582400" imgH="1158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53" y="5693910"/>
                        <a:ext cx="1033950" cy="10339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32562" y="237500"/>
            <a:ext cx="6911436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Рассмотрим две плоскости </a:t>
            </a:r>
            <a:r>
              <a:rPr lang="en-US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(h</a:t>
            </a:r>
            <a:r>
              <a:rPr lang="en-US" altLang="ru-RU" sz="2400" b="1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1</a:t>
            </a:r>
            <a:r>
              <a:rPr lang="en-US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k</a:t>
            </a:r>
            <a:r>
              <a:rPr lang="en-US" altLang="ru-RU" sz="2400" b="1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1</a:t>
            </a:r>
            <a:r>
              <a:rPr lang="en-US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l</a:t>
            </a:r>
            <a:r>
              <a:rPr lang="en-US" altLang="ru-RU" sz="2400" b="1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1</a:t>
            </a:r>
            <a:r>
              <a:rPr lang="en-US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) </a:t>
            </a: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и</a:t>
            </a:r>
            <a:r>
              <a:rPr lang="en-US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 (h</a:t>
            </a:r>
            <a:r>
              <a:rPr lang="en-US" altLang="ru-RU" sz="2400" b="1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2</a:t>
            </a:r>
            <a:r>
              <a:rPr lang="en-US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k</a:t>
            </a:r>
            <a:r>
              <a:rPr lang="en-US" altLang="ru-RU" sz="2400" b="1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2</a:t>
            </a:r>
            <a:r>
              <a:rPr lang="en-US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l</a:t>
            </a:r>
            <a:r>
              <a:rPr lang="en-US" altLang="ru-RU" sz="2400" b="1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2</a:t>
            </a:r>
            <a:r>
              <a:rPr lang="en-US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)</a:t>
            </a: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 принадлежащие одной зоне.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Определить индексы оси зоны </a:t>
            </a:r>
            <a:r>
              <a:rPr lang="en-US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N</a:t>
            </a:r>
            <a:r>
              <a:rPr lang="en-US" altLang="ru-RU" sz="2400" b="1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1</a:t>
            </a:r>
            <a:r>
              <a:rPr lang="en-US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N</a:t>
            </a:r>
            <a:r>
              <a:rPr lang="en-US" altLang="ru-RU" sz="2400" b="1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2</a:t>
            </a:r>
            <a:endParaRPr lang="ru-RU" altLang="ru-RU" sz="2400" b="1" baseline="-250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32562" y="2319376"/>
            <a:ext cx="6911438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Запишем условия зональности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для этих двух плоскостей в виде системы двух уравнений т.к. ось зоны у них одна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5562693" y="6002874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ED060E7C-617B-4C80-BA8F-8E1AB78228B0}"/>
              </a:ext>
            </a:extLst>
          </p:cNvPr>
          <p:cNvCxnSpPr/>
          <p:nvPr/>
        </p:nvCxnSpPr>
        <p:spPr>
          <a:xfrm>
            <a:off x="997701" y="6018248"/>
            <a:ext cx="288925" cy="2889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AE24F56F-F137-4614-8813-E059A3EBFBF2}"/>
              </a:ext>
            </a:extLst>
          </p:cNvPr>
          <p:cNvCxnSpPr/>
          <p:nvPr/>
        </p:nvCxnSpPr>
        <p:spPr>
          <a:xfrm flipH="1">
            <a:off x="997701" y="6018248"/>
            <a:ext cx="215900" cy="2889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656719"/>
              </p:ext>
            </p:extLst>
          </p:nvPr>
        </p:nvGraphicFramePr>
        <p:xfrm>
          <a:off x="2258971" y="5696596"/>
          <a:ext cx="1033951" cy="104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9" imgW="11582400" imgH="11582400" progId="">
                  <p:embed/>
                </p:oleObj>
              </mc:Choice>
              <mc:Fallback>
                <p:oleObj name="Equation" r:id="rId9" imgW="11582400" imgH="1158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971" y="5696596"/>
                        <a:ext cx="1033951" cy="10407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2B7DA68E-E7CF-4137-AFDD-0B84442E9F01}"/>
              </a:ext>
            </a:extLst>
          </p:cNvPr>
          <p:cNvCxnSpPr/>
          <p:nvPr/>
        </p:nvCxnSpPr>
        <p:spPr>
          <a:xfrm>
            <a:off x="2480708" y="6084354"/>
            <a:ext cx="576263" cy="2905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DDBCF041-A5EA-436C-895C-AF391F64E74B}"/>
              </a:ext>
            </a:extLst>
          </p:cNvPr>
          <p:cNvCxnSpPr/>
          <p:nvPr/>
        </p:nvCxnSpPr>
        <p:spPr>
          <a:xfrm flipH="1">
            <a:off x="2419527" y="6077315"/>
            <a:ext cx="574675" cy="2889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178026"/>
              </p:ext>
            </p:extLst>
          </p:nvPr>
        </p:nvGraphicFramePr>
        <p:xfrm>
          <a:off x="3983790" y="5703435"/>
          <a:ext cx="1033951" cy="1033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11" imgW="11582400" imgH="11582400" progId="">
                  <p:embed/>
                </p:oleObj>
              </mc:Choice>
              <mc:Fallback>
                <p:oleObj name="Equation" r:id="rId11" imgW="11582400" imgH="11582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790" y="5703435"/>
                        <a:ext cx="1033951" cy="103395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17EEFA2D-B7A5-44F9-947E-28431F81BF52}"/>
              </a:ext>
            </a:extLst>
          </p:cNvPr>
          <p:cNvCxnSpPr/>
          <p:nvPr/>
        </p:nvCxnSpPr>
        <p:spPr>
          <a:xfrm>
            <a:off x="4260504" y="6108504"/>
            <a:ext cx="288925" cy="2889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0AB8EE68-3A94-4834-AFAF-1C8057FFE87E}"/>
              </a:ext>
            </a:extLst>
          </p:cNvPr>
          <p:cNvCxnSpPr/>
          <p:nvPr/>
        </p:nvCxnSpPr>
        <p:spPr>
          <a:xfrm flipH="1">
            <a:off x="4297016" y="6118005"/>
            <a:ext cx="215900" cy="2889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3EC5877-1414-4505-B924-0E145C5975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5163" y="5520412"/>
            <a:ext cx="1734684" cy="133758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52601" y="3781693"/>
            <a:ext cx="539139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Решение этой системы определяет индексы оси зоны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mnp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267" name="Picture 69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233"/>
            <a:ext cx="1983179" cy="328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FCEDD76-98B0-4673-A34B-ED964AA55B03}"/>
              </a:ext>
            </a:extLst>
          </p:cNvPr>
          <p:cNvSpPr txBox="1"/>
          <p:nvPr/>
        </p:nvSpPr>
        <p:spPr>
          <a:xfrm>
            <a:off x="0" y="4966363"/>
            <a:ext cx="91439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Запишем определитель системы уравнений и найдем индексы ось зоны </a:t>
            </a:r>
          </a:p>
        </p:txBody>
      </p:sp>
    </p:spTree>
    <p:extLst>
      <p:ext uri="{BB962C8B-B14F-4D97-AF65-F5344CB8AC3E}">
        <p14:creationId xmlns:p14="http://schemas.microsoft.com/office/powerpoint/2010/main" val="108284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0995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построения кристаллографических зон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формировании </a:t>
            </a:r>
            <a:r>
              <a:rPr lang="ru-RU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лауэграммы</a:t>
            </a:r>
            <a:endParaRPr lang="ru-RU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0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5" name="Text Box 13">
            <a:extLst>
              <a:ext uri="{FF2B5EF4-FFF2-40B4-BE49-F238E27FC236}">
                <a16:creationId xmlns="" xmlns:a16="http://schemas.microsoft.com/office/drawing/2014/main" id="{E7F72A6A-6780-4DFC-9131-DF77DC64D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0706"/>
            <a:ext cx="9144000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6000" b="1" cap="all" dirty="0">
                <a:solidFill>
                  <a:srgbClr val="3333FF"/>
                </a:solidFill>
                <a:latin typeface="Arial" charset="0"/>
                <a:cs typeface="Arial" charset="0"/>
              </a:rPr>
              <a:t>ЗОНАЛЬНЫЕ КРИВЫЕ</a:t>
            </a:r>
            <a:r>
              <a:rPr lang="en-US" altLang="ru-RU" sz="6000" b="1" cap="all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6000" b="1" cap="all" dirty="0">
                <a:solidFill>
                  <a:srgbClr val="3333FF"/>
                </a:solidFill>
                <a:latin typeface="Arial" charset="0"/>
                <a:cs typeface="Arial" charset="0"/>
              </a:rPr>
              <a:t>и структура </a:t>
            </a:r>
            <a:r>
              <a:rPr lang="ru-RU" altLang="ru-RU" sz="6000" b="1" cap="all" dirty="0" err="1">
                <a:solidFill>
                  <a:srgbClr val="3333FF"/>
                </a:solidFill>
                <a:latin typeface="Arial" charset="0"/>
                <a:cs typeface="Arial" charset="0"/>
              </a:rPr>
              <a:t>лауэграммы</a:t>
            </a:r>
            <a:endParaRPr lang="ru-RU" altLang="ru-RU" sz="6000" b="1" cap="all" dirty="0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Рисунок 2" descr="http://www.booksite.ru/fulltext/1/001/010/001/281955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330156"/>
            <a:ext cx="489585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6E77CA52-EC4A-4995-B2AD-4111FC9FD31A}"/>
              </a:ext>
            </a:extLst>
          </p:cNvPr>
          <p:cNvCxnSpPr>
            <a:cxnSpLocks/>
            <a:stCxn id="15" idx="1"/>
            <a:endCxn id="15" idx="3"/>
          </p:cNvCxnSpPr>
          <p:nvPr/>
        </p:nvCxnSpPr>
        <p:spPr>
          <a:xfrm>
            <a:off x="1838325" y="4866856"/>
            <a:ext cx="489585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31BBB816-EA13-4C83-81AF-5E80C9C83DFD}"/>
              </a:ext>
            </a:extLst>
          </p:cNvPr>
          <p:cNvSpPr/>
          <p:nvPr/>
        </p:nvSpPr>
        <p:spPr>
          <a:xfrm>
            <a:off x="3702050" y="3584156"/>
            <a:ext cx="1308100" cy="124936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Дуга 17">
            <a:extLst>
              <a:ext uri="{FF2B5EF4-FFF2-40B4-BE49-F238E27FC236}">
                <a16:creationId xmlns="" xmlns:a16="http://schemas.microsoft.com/office/drawing/2014/main" id="{B3E15151-8278-4053-A8A9-A873053DF081}"/>
              </a:ext>
            </a:extLst>
          </p:cNvPr>
          <p:cNvSpPr/>
          <p:nvPr/>
        </p:nvSpPr>
        <p:spPr>
          <a:xfrm rot="7925961">
            <a:off x="1820863" y="-232194"/>
            <a:ext cx="4794250" cy="5197475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1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F7C87F5D-CBB7-4C28-9942-E25E1DA25123}"/>
              </a:ext>
            </a:extLst>
          </p:cNvPr>
          <p:cNvCxnSpPr/>
          <p:nvPr/>
        </p:nvCxnSpPr>
        <p:spPr>
          <a:xfrm>
            <a:off x="3268301" y="124031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B44169B6-8CCF-49A6-A53E-BE62D9AC9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34" y="3367864"/>
            <a:ext cx="4266825" cy="268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7">
            <a:extLst>
              <a:ext uri="{FF2B5EF4-FFF2-40B4-BE49-F238E27FC236}">
                <a16:creationId xmlns="" xmlns:a16="http://schemas.microsoft.com/office/drawing/2014/main" id="{1DAF9B87-622A-44D3-BFAD-C8FF352D8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6146"/>
            <a:ext cx="9144000" cy="30162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Arial" panose="020B0604020202020204" pitchFamily="34" charset="0"/>
              </a:rPr>
              <a:t>Ось зоны </a:t>
            </a:r>
            <a:r>
              <a:rPr lang="en-US" altLang="ru-RU" b="1" dirty="0">
                <a:latin typeface="Arial" panose="020B0604020202020204" pitchFamily="34" charset="0"/>
              </a:rPr>
              <a:t>N</a:t>
            </a:r>
            <a:r>
              <a:rPr lang="en-US" altLang="ru-RU" b="1" baseline="-25000" dirty="0">
                <a:latin typeface="Arial" panose="020B0604020202020204" pitchFamily="34" charset="0"/>
              </a:rPr>
              <a:t>1</a:t>
            </a:r>
            <a:r>
              <a:rPr lang="en-US" altLang="ru-RU" b="1" dirty="0">
                <a:latin typeface="Arial" panose="020B0604020202020204" pitchFamily="34" charset="0"/>
              </a:rPr>
              <a:t>N</a:t>
            </a:r>
            <a:r>
              <a:rPr lang="en-US" altLang="ru-RU" baseline="-25000" dirty="0">
                <a:latin typeface="Arial" panose="020B0604020202020204" pitchFamily="34" charset="0"/>
              </a:rPr>
              <a:t>2</a:t>
            </a:r>
            <a:r>
              <a:rPr lang="ru-RU" altLang="ru-RU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latin typeface="Arial" panose="020B0604020202020204" pitchFamily="34" charset="0"/>
              </a:rPr>
              <a:t>совпадает с направлением падающего пучка.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  <a:latin typeface="Arial" panose="020B0604020202020204" pitchFamily="34" charset="0"/>
              </a:rPr>
              <a:t>В этом случае отраженные пучки от плоскостей зоны будут отсутствовать.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</a:rPr>
              <a:t>На </a:t>
            </a:r>
            <a:r>
              <a:rPr lang="ru-RU" altLang="ru-RU" dirty="0" err="1">
                <a:solidFill>
                  <a:srgbClr val="FF0000"/>
                </a:solidFill>
                <a:latin typeface="Arial" panose="020B0604020202020204" pitchFamily="34" charset="0"/>
              </a:rPr>
              <a:t>лауэграмме</a:t>
            </a: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</a:rPr>
              <a:t> регистрируется только след первичного рентгеновского пучка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FF9A8AD-70F2-4B7F-84EC-934C7997E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76" y="3367863"/>
            <a:ext cx="4818271" cy="2689955"/>
          </a:xfrm>
          <a:prstGeom prst="rect">
            <a:avLst/>
          </a:prstGeom>
        </p:spPr>
      </p:pic>
      <p:sp>
        <p:nvSpPr>
          <p:cNvPr id="21" name="Дуга 20">
            <a:extLst>
              <a:ext uri="{FF2B5EF4-FFF2-40B4-BE49-F238E27FC236}">
                <a16:creationId xmlns="" xmlns:a16="http://schemas.microsoft.com/office/drawing/2014/main" id="{299C2CBB-DA8E-42A2-A0AA-F6FD172586AA}"/>
              </a:ext>
            </a:extLst>
          </p:cNvPr>
          <p:cNvSpPr/>
          <p:nvPr/>
        </p:nvSpPr>
        <p:spPr>
          <a:xfrm rot="18611001">
            <a:off x="3805512" y="3927598"/>
            <a:ext cx="3914036" cy="4480005"/>
          </a:xfrm>
          <a:prstGeom prst="arc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67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2" descr="http://www.booksite.ru/fulltext/1/001/010/001/281955217.jpg">
            <a:extLst>
              <a:ext uri="{FF2B5EF4-FFF2-40B4-BE49-F238E27FC236}">
                <a16:creationId xmlns="" xmlns:a16="http://schemas.microsoft.com/office/drawing/2014/main" id="{2F586070-52CE-474E-A619-FC126B05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88" y="3232737"/>
            <a:ext cx="4205012" cy="270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81558822-9410-4672-8194-B77D7F5F2111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4938988" y="4586229"/>
            <a:ext cx="4205012" cy="2712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9">
            <a:extLst>
              <a:ext uri="{FF2B5EF4-FFF2-40B4-BE49-F238E27FC236}">
                <a16:creationId xmlns="" xmlns:a16="http://schemas.microsoft.com/office/drawing/2014/main" id="{8869D0AB-4305-4D69-B995-1528BFA49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0767"/>
            <a:ext cx="9144000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Ось зоны </a:t>
            </a:r>
            <a:r>
              <a:rPr lang="en-US" altLang="ru-RU" dirty="0">
                <a:latin typeface="Arial" panose="020B0604020202020204" pitchFamily="34" charset="0"/>
              </a:rPr>
              <a:t>N</a:t>
            </a:r>
            <a:r>
              <a:rPr lang="en-US" altLang="ru-RU" baseline="-25000" dirty="0">
                <a:latin typeface="Arial" panose="020B0604020202020204" pitchFamily="34" charset="0"/>
              </a:rPr>
              <a:t>1</a:t>
            </a:r>
            <a:r>
              <a:rPr lang="en-US" altLang="ru-RU" dirty="0">
                <a:latin typeface="Arial" panose="020B0604020202020204" pitchFamily="34" charset="0"/>
              </a:rPr>
              <a:t>N</a:t>
            </a:r>
            <a:r>
              <a:rPr lang="en-US" altLang="ru-RU" baseline="-25000" dirty="0">
                <a:latin typeface="Arial" panose="020B0604020202020204" pitchFamily="34" charset="0"/>
              </a:rPr>
              <a:t>2</a:t>
            </a:r>
            <a:r>
              <a:rPr lang="ru-RU" altLang="ru-RU" dirty="0">
                <a:latin typeface="Arial" panose="020B0604020202020204" pitchFamily="34" charset="0"/>
              </a:rPr>
              <a:t> перпендикулярна к направлению падающего пучка. </a:t>
            </a:r>
            <a:endParaRPr lang="en-US" altLang="ru-RU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В этом случае отраженные пучки от плоскостей зоны будут располагаться вдоль</a:t>
            </a:r>
            <a:r>
              <a:rPr lang="en-US" altLang="ru-RU" dirty="0">
                <a:latin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</a:rPr>
              <a:t>прямой линии</a:t>
            </a:r>
            <a:r>
              <a:rPr lang="en-US" altLang="ru-RU" dirty="0">
                <a:latin typeface="Arial" panose="020B0604020202020204" pitchFamily="34" charset="0"/>
              </a:rPr>
              <a:t> SS</a:t>
            </a:r>
            <a:r>
              <a:rPr lang="en-US" altLang="ru-RU" baseline="-25000" dirty="0">
                <a:latin typeface="Arial" panose="020B0604020202020204" pitchFamily="34" charset="0"/>
              </a:rPr>
              <a:t>0</a:t>
            </a:r>
            <a:r>
              <a:rPr lang="en-US" altLang="ru-RU" dirty="0">
                <a:latin typeface="Arial" panose="020B0604020202020204" pitchFamily="34" charset="0"/>
              </a:rPr>
              <a:t> 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A02F324-E8B9-403C-B728-E7CC5B5FC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0875"/>
            <a:ext cx="4737222" cy="2706984"/>
          </a:xfrm>
          <a:prstGeom prst="rect">
            <a:avLst/>
          </a:prstGeom>
        </p:spPr>
      </p:pic>
      <p:sp>
        <p:nvSpPr>
          <p:cNvPr id="10" name="Дуга 9">
            <a:extLst>
              <a:ext uri="{FF2B5EF4-FFF2-40B4-BE49-F238E27FC236}">
                <a16:creationId xmlns="" xmlns:a16="http://schemas.microsoft.com/office/drawing/2014/main" id="{B2ADB858-9FA6-46FC-A620-24C0728D25B5}"/>
              </a:ext>
            </a:extLst>
          </p:cNvPr>
          <p:cNvSpPr/>
          <p:nvPr/>
        </p:nvSpPr>
        <p:spPr>
          <a:xfrm rot="18596663">
            <a:off x="4086168" y="3837063"/>
            <a:ext cx="3914036" cy="4480005"/>
          </a:xfrm>
          <a:prstGeom prst="arc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="" xmlns:a16="http://schemas.microsoft.com/office/drawing/2014/main" id="{41860D01-7523-43CE-96C5-3BF110FF4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7351"/>
            <a:ext cx="9144000" cy="304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Arial" panose="020B0604020202020204" pitchFamily="34" charset="0"/>
              </a:rPr>
              <a:t>Ось зоны </a:t>
            </a:r>
            <a:r>
              <a:rPr lang="en-US" altLang="ru-RU" b="1" dirty="0">
                <a:latin typeface="Arial" panose="020B0604020202020204" pitchFamily="34" charset="0"/>
              </a:rPr>
              <a:t>N</a:t>
            </a:r>
            <a:r>
              <a:rPr lang="en-US" altLang="ru-RU" b="1" baseline="-25000" dirty="0">
                <a:latin typeface="Arial" panose="020B0604020202020204" pitchFamily="34" charset="0"/>
              </a:rPr>
              <a:t>1</a:t>
            </a:r>
            <a:r>
              <a:rPr lang="en-US" altLang="ru-RU" b="1" dirty="0">
                <a:latin typeface="Arial" panose="020B0604020202020204" pitchFamily="34" charset="0"/>
              </a:rPr>
              <a:t>N</a:t>
            </a:r>
            <a:r>
              <a:rPr lang="en-US" altLang="ru-RU" b="1" baseline="-25000" dirty="0">
                <a:latin typeface="Arial" panose="020B0604020202020204" pitchFamily="34" charset="0"/>
              </a:rPr>
              <a:t>2</a:t>
            </a:r>
            <a:r>
              <a:rPr lang="ru-RU" altLang="ru-RU" dirty="0">
                <a:latin typeface="Arial" panose="020B0604020202020204" pitchFamily="34" charset="0"/>
              </a:rPr>
              <a:t> расположена под углом к падающему пучку.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Рефлексы будут располагаться вдоль линий </a:t>
            </a:r>
            <a:r>
              <a:rPr lang="en-US" altLang="ru-RU" dirty="0">
                <a:latin typeface="Arial" panose="020B0604020202020204" pitchFamily="34" charset="0"/>
              </a:rPr>
              <a:t>ss</a:t>
            </a:r>
            <a:r>
              <a:rPr lang="en-US" altLang="ru-RU" baseline="-25000" dirty="0">
                <a:latin typeface="Arial" panose="020B0604020202020204" pitchFamily="34" charset="0"/>
              </a:rPr>
              <a:t>0</a:t>
            </a:r>
            <a:r>
              <a:rPr lang="en-US" altLang="ru-RU" dirty="0">
                <a:latin typeface="Arial" panose="020B0604020202020204" pitchFamily="34" charset="0"/>
              </a:rPr>
              <a:t>. </a:t>
            </a:r>
            <a:r>
              <a:rPr lang="ru-RU" altLang="ru-RU" dirty="0">
                <a:latin typeface="Arial" panose="020B0604020202020204" pitchFamily="34" charset="0"/>
              </a:rPr>
              <a:t>Эти линии является сечениями конусов, образованных дифрагированными лучами,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плоскостью </a:t>
            </a:r>
            <a:r>
              <a:rPr lang="ru-RU" altLang="ru-RU" dirty="0" err="1">
                <a:latin typeface="Arial" panose="020B0604020202020204" pitchFamily="34" charset="0"/>
              </a:rPr>
              <a:t>Лауэгрммы</a:t>
            </a:r>
            <a:r>
              <a:rPr lang="ru-RU" altLang="ru-RU" dirty="0"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4" name="Рисунок 2" descr="http://www.booksite.ru/fulltext/1/001/010/001/281955217.jpg">
            <a:extLst>
              <a:ext uri="{FF2B5EF4-FFF2-40B4-BE49-F238E27FC236}">
                <a16:creationId xmlns="" xmlns:a16="http://schemas.microsoft.com/office/drawing/2014/main" id="{6A21966F-2E3C-4DD7-B4A9-0A299843A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56" y="3598935"/>
            <a:ext cx="4218444" cy="270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Дуга 4">
            <a:extLst>
              <a:ext uri="{FF2B5EF4-FFF2-40B4-BE49-F238E27FC236}">
                <a16:creationId xmlns="" xmlns:a16="http://schemas.microsoft.com/office/drawing/2014/main" id="{B57BF276-195E-4613-9A79-1F79D9EDEB23}"/>
              </a:ext>
            </a:extLst>
          </p:cNvPr>
          <p:cNvSpPr/>
          <p:nvPr/>
        </p:nvSpPr>
        <p:spPr>
          <a:xfrm rot="7925961">
            <a:off x="4917822" y="793673"/>
            <a:ext cx="3826035" cy="4315480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A76FC314-8AE0-4EF9-AB4B-AEB3653B6A64}"/>
              </a:ext>
            </a:extLst>
          </p:cNvPr>
          <p:cNvSpPr/>
          <p:nvPr/>
        </p:nvSpPr>
        <p:spPr>
          <a:xfrm>
            <a:off x="6468729" y="3837515"/>
            <a:ext cx="1195875" cy="111177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F036562-1092-4BDB-A92E-59FAA8987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598935"/>
            <a:ext cx="4572000" cy="271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1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712A037-E36F-4E28-A39A-6699320CF055}"/>
              </a:ext>
            </a:extLst>
          </p:cNvPr>
          <p:cNvSpPr txBox="1"/>
          <p:nvPr/>
        </p:nvSpPr>
        <p:spPr>
          <a:xfrm>
            <a:off x="0" y="718487"/>
            <a:ext cx="9144000" cy="224676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latin typeface="Arial" charset="0"/>
                <a:cs typeface="Arial" charset="0"/>
              </a:rPr>
              <a:t>Отраженные лучи при повороте отражающей плоскости вокруг оси зоны описывают конические поверхности, а след их пересечения с плоскостью пленки образуют зональные кривые </a:t>
            </a:r>
          </a:p>
          <a:p>
            <a:pPr algn="ctr" eaLnBrk="1" hangingPunct="1">
              <a:defRPr/>
            </a:pPr>
            <a:r>
              <a:rPr lang="ru-RU" sz="2800" dirty="0">
                <a:ln>
                  <a:solidFill>
                    <a:srgbClr val="3333FF"/>
                  </a:solidFill>
                </a:ln>
                <a:solidFill>
                  <a:srgbClr val="3333FF"/>
                </a:solidFill>
                <a:latin typeface="Arial" charset="0"/>
                <a:cs typeface="Arial" charset="0"/>
              </a:rPr>
              <a:t>(сечение конуса – эллипс, парабола, гипербола) </a:t>
            </a:r>
            <a:endParaRPr lang="ru-RU" sz="2800" dirty="0">
              <a:latin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FB5E23-9E0A-4D24-8FD0-9D2C92CDC0C1}"/>
              </a:ext>
            </a:extLst>
          </p:cNvPr>
          <p:cNvSpPr txBox="1"/>
          <p:nvPr/>
        </p:nvSpPr>
        <p:spPr>
          <a:xfrm>
            <a:off x="0" y="3147213"/>
            <a:ext cx="9143999" cy="2677656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dirty="0">
                <a:ln>
                  <a:solidFill>
                    <a:srgbClr val="3333FF"/>
                  </a:solidFill>
                </a:ln>
                <a:latin typeface="Arial" charset="0"/>
                <a:cs typeface="Arial" charset="0"/>
              </a:rPr>
              <a:t>Чем больше угол между осью зоны и первичным пучком тем больше размер эллипса. Когда этот угол равен 45</a:t>
            </a:r>
            <a:r>
              <a:rPr lang="ru-RU" sz="2800" baseline="30000" dirty="0">
                <a:ln>
                  <a:solidFill>
                    <a:srgbClr val="3333FF"/>
                  </a:solidFill>
                </a:ln>
                <a:latin typeface="Arial" charset="0"/>
                <a:cs typeface="Arial" charset="0"/>
              </a:rPr>
              <a:t>0</a:t>
            </a:r>
            <a:r>
              <a:rPr lang="ru-RU" sz="2800" dirty="0">
                <a:ln>
                  <a:solidFill>
                    <a:srgbClr val="3333FF"/>
                  </a:solidFill>
                </a:ln>
                <a:latin typeface="Arial" charset="0"/>
                <a:cs typeface="Arial" charset="0"/>
              </a:rPr>
              <a:t> - линия пересечения конуса с плоскостью пленки становится параболой. При углах наклона оси зоны  больше 45</a:t>
            </a:r>
            <a:r>
              <a:rPr lang="ru-RU" sz="2800" baseline="30000" dirty="0">
                <a:ln>
                  <a:solidFill>
                    <a:srgbClr val="3333FF"/>
                  </a:solidFill>
                </a:ln>
                <a:latin typeface="Arial" charset="0"/>
                <a:cs typeface="Arial" charset="0"/>
              </a:rPr>
              <a:t>0</a:t>
            </a:r>
            <a:r>
              <a:rPr lang="ru-RU" sz="2800" dirty="0">
                <a:ln>
                  <a:solidFill>
                    <a:srgbClr val="3333FF"/>
                  </a:solidFill>
                </a:ln>
                <a:latin typeface="Arial" charset="0"/>
                <a:cs typeface="Arial" charset="0"/>
              </a:rPr>
              <a:t> – линия пересечения конуса с плоскостью пленки переходит в гиперболу </a:t>
            </a:r>
            <a:endParaRPr lang="ru-RU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84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booksite.ru/fulltext/1/001/009/001/238156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87488"/>
            <a:ext cx="6985000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FA83225-3C75-482E-BDDD-8C45AC12CEB6}"/>
              </a:ext>
            </a:extLst>
          </p:cNvPr>
          <p:cNvSpPr txBox="1"/>
          <p:nvPr/>
        </p:nvSpPr>
        <p:spPr>
          <a:xfrm>
            <a:off x="0" y="0"/>
            <a:ext cx="9143999" cy="138499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dirty="0" err="1">
                <a:ln>
                  <a:solidFill>
                    <a:srgbClr val="3333FF"/>
                  </a:solidFill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Лауэграмма</a:t>
            </a:r>
            <a:r>
              <a:rPr lang="ru-RU" sz="2800" dirty="0">
                <a:ln>
                  <a:solidFill>
                    <a:srgbClr val="3333FF"/>
                  </a:solidFill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 это набор зональных кривых определяющий взаимное </a:t>
            </a:r>
          </a:p>
          <a:p>
            <a:pPr algn="ctr" eaLnBrk="1" hangingPunct="1">
              <a:defRPr/>
            </a:pPr>
            <a:r>
              <a:rPr lang="ru-RU" sz="2800" dirty="0">
                <a:ln>
                  <a:solidFill>
                    <a:srgbClr val="3333FF"/>
                  </a:solidFill>
                </a:ln>
                <a:solidFill>
                  <a:srgbClr val="FF0000"/>
                </a:solidFill>
                <a:latin typeface="Arial" charset="0"/>
                <a:cs typeface="Arial" charset="0"/>
              </a:rPr>
              <a:t>расположение семейств плоскостей в кристалле.</a:t>
            </a:r>
            <a:endParaRPr lang="ru-RU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4FCF6FC8-B675-46D1-9BBD-B11B5A7F8296}"/>
              </a:ext>
            </a:extLst>
          </p:cNvPr>
          <p:cNvCxnSpPr>
            <a:cxnSpLocks/>
          </p:cNvCxnSpPr>
          <p:nvPr/>
        </p:nvCxnSpPr>
        <p:spPr>
          <a:xfrm>
            <a:off x="1079500" y="2276475"/>
            <a:ext cx="6948488" cy="3838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5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CE788FA-2E5A-4606-9FEF-A3EE25966004}"/>
              </a:ext>
            </a:extLst>
          </p:cNvPr>
          <p:cNvSpPr/>
          <p:nvPr/>
        </p:nvSpPr>
        <p:spPr>
          <a:xfrm>
            <a:off x="-6079" y="3191039"/>
            <a:ext cx="9144000" cy="10543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Box 7">
            <a:extLst>
              <a:ext uri="{FF2B5EF4-FFF2-40B4-BE49-F238E27FC236}">
                <a16:creationId xmlns="" xmlns:a16="http://schemas.microsoft.com/office/drawing/2014/main" id="{CCED1E18-1FCE-4003-A57B-7B641E476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8" y="3292200"/>
            <a:ext cx="402073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1600" b="0" dirty="0"/>
              <a:t>Геометрия дифракционной картины.</a:t>
            </a:r>
            <a:r>
              <a:rPr lang="en-US" altLang="ru-RU" sz="1600" b="0" dirty="0"/>
              <a:t> </a:t>
            </a:r>
          </a:p>
          <a:p>
            <a:pPr indent="358775" algn="ctr" eaLnBrk="1" hangingPunct="1">
              <a:spcBef>
                <a:spcPct val="0"/>
              </a:spcBef>
              <a:buNone/>
            </a:pPr>
            <a:r>
              <a:rPr lang="ru-RU" altLang="ru-RU" sz="1600" b="0" dirty="0"/>
              <a:t>Определение координат дифракционных рефлексов (</a:t>
            </a:r>
            <a:r>
              <a:rPr lang="en-US" altLang="ru-RU" sz="1600" b="0" dirty="0" err="1"/>
              <a:t>x</a:t>
            </a:r>
            <a:r>
              <a:rPr lang="en-US" altLang="ru-RU" sz="1600" b="0" baseline="-25000" dirty="0" err="1"/>
              <a:t>n</a:t>
            </a:r>
            <a:r>
              <a:rPr lang="en-US" altLang="ru-RU" sz="1600" b="0" dirty="0" err="1"/>
              <a:t>,y</a:t>
            </a:r>
            <a:r>
              <a:rPr lang="en-US" altLang="ru-RU" sz="1600" b="0" baseline="-25000" dirty="0" err="1"/>
              <a:t>n</a:t>
            </a:r>
            <a:r>
              <a:rPr lang="en-US" altLang="ru-RU" sz="1600" b="0" dirty="0" err="1"/>
              <a:t>,z</a:t>
            </a:r>
            <a:r>
              <a:rPr lang="en-US" altLang="ru-RU" sz="1600" b="0" baseline="-25000" dirty="0" err="1"/>
              <a:t>n</a:t>
            </a:r>
            <a:r>
              <a:rPr lang="ru-RU" altLang="ru-RU" sz="1600" b="0" dirty="0"/>
              <a:t>)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="" xmlns:a16="http://schemas.microsoft.com/office/drawing/2014/main" id="{5AF408E4-70FD-45AD-8304-582D0280B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498" y="3301113"/>
            <a:ext cx="3712771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/>
              <a:t>Элементарная ячейка</a:t>
            </a:r>
            <a:r>
              <a:rPr lang="en-US" altLang="ru-RU" sz="1600" b="0" dirty="0"/>
              <a:t> </a:t>
            </a:r>
            <a:r>
              <a:rPr lang="ru-RU" altLang="ru-RU" sz="1600" b="0" dirty="0"/>
              <a:t>кристалла,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3333FF"/>
                </a:solidFill>
              </a:rPr>
              <a:t>Параметры </a:t>
            </a:r>
            <a:r>
              <a:rPr lang="en-US" altLang="ru-RU" sz="1600" i="1" dirty="0">
                <a:solidFill>
                  <a:srgbClr val="3333FF"/>
                </a:solidFill>
              </a:rPr>
              <a:t>a,</a:t>
            </a:r>
            <a:r>
              <a:rPr lang="ru-RU" altLang="ru-RU" sz="1600" i="1" dirty="0">
                <a:solidFill>
                  <a:srgbClr val="3333FF"/>
                </a:solidFill>
              </a:rPr>
              <a:t> </a:t>
            </a:r>
            <a:r>
              <a:rPr lang="en-US" altLang="ru-RU" sz="1600" i="1" dirty="0">
                <a:solidFill>
                  <a:srgbClr val="3333FF"/>
                </a:solidFill>
              </a:rPr>
              <a:t>b,</a:t>
            </a:r>
            <a:r>
              <a:rPr lang="ru-RU" altLang="ru-RU" sz="1600" i="1" dirty="0">
                <a:solidFill>
                  <a:srgbClr val="3333FF"/>
                </a:solidFill>
              </a:rPr>
              <a:t> </a:t>
            </a:r>
            <a:r>
              <a:rPr lang="en-US" altLang="ru-RU" sz="1600" i="1" dirty="0">
                <a:solidFill>
                  <a:srgbClr val="3333FF"/>
                </a:solidFill>
              </a:rPr>
              <a:t>c,</a:t>
            </a:r>
            <a:r>
              <a:rPr lang="ru-RU" altLang="ru-RU" sz="1600" b="0" dirty="0">
                <a:solidFill>
                  <a:srgbClr val="3333FF"/>
                </a:solidFill>
              </a:rPr>
              <a:t> </a:t>
            </a:r>
            <a:r>
              <a:rPr lang="en-US" altLang="ru-RU" sz="1600" b="0" dirty="0">
                <a:solidFill>
                  <a:srgbClr val="3333FF"/>
                </a:solidFill>
                <a:latin typeface="Symbol" panose="05050102010706020507" pitchFamily="18" charset="2"/>
              </a:rPr>
              <a:t>a,</a:t>
            </a:r>
            <a:r>
              <a:rPr lang="ru-RU" altLang="ru-RU" sz="1600" b="0" dirty="0">
                <a:solidFill>
                  <a:srgbClr val="3333FF"/>
                </a:solidFill>
                <a:latin typeface="Symbol" panose="05050102010706020507" pitchFamily="18" charset="2"/>
              </a:rPr>
              <a:t> </a:t>
            </a:r>
            <a:r>
              <a:rPr lang="en-US" altLang="ru-RU" sz="1600" b="0" dirty="0">
                <a:solidFill>
                  <a:srgbClr val="3333FF"/>
                </a:solidFill>
                <a:latin typeface="Symbol" panose="05050102010706020507" pitchFamily="18" charset="2"/>
              </a:rPr>
              <a:t>b,</a:t>
            </a:r>
            <a:r>
              <a:rPr lang="ru-RU" altLang="ru-RU" sz="1600" b="0" dirty="0">
                <a:solidFill>
                  <a:srgbClr val="3333FF"/>
                </a:solidFill>
                <a:latin typeface="Symbol" panose="05050102010706020507" pitchFamily="18" charset="2"/>
              </a:rPr>
              <a:t> </a:t>
            </a:r>
            <a:r>
              <a:rPr lang="en-US" altLang="ru-RU" sz="1600" b="0" dirty="0">
                <a:solidFill>
                  <a:srgbClr val="3333FF"/>
                </a:solidFill>
                <a:latin typeface="Symbol" panose="05050102010706020507" pitchFamily="18" charset="2"/>
              </a:rPr>
              <a:t>g,</a:t>
            </a:r>
            <a:r>
              <a:rPr lang="ru-RU" altLang="ru-RU" sz="1600" b="0" dirty="0">
                <a:solidFill>
                  <a:srgbClr val="3333FF"/>
                </a:solidFill>
                <a:latin typeface="Symbol" panose="05050102010706020507" pitchFamily="18" charset="2"/>
              </a:rPr>
              <a:t> </a:t>
            </a:r>
            <a:r>
              <a:rPr lang="ru-RU" altLang="ru-RU" sz="1600" b="0" dirty="0">
                <a:solidFill>
                  <a:srgbClr val="3333FF"/>
                </a:solidFill>
              </a:rPr>
              <a:t>симметрия решетки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9C57DC3-9859-47DA-B0C7-6A2922CB6519}"/>
              </a:ext>
            </a:extLst>
          </p:cNvPr>
          <p:cNvSpPr/>
          <p:nvPr/>
        </p:nvSpPr>
        <p:spPr>
          <a:xfrm>
            <a:off x="993" y="4286043"/>
            <a:ext cx="9144000" cy="1409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10">
            <a:extLst>
              <a:ext uri="{FF2B5EF4-FFF2-40B4-BE49-F238E27FC236}">
                <a16:creationId xmlns="" xmlns:a16="http://schemas.microsoft.com/office/drawing/2014/main" id="{26F2D63F-EF1D-4CB5-9398-49F9849D4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7" y="4704854"/>
            <a:ext cx="398382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/>
              <a:t>2. Интенсивности дифракционных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/>
              <a:t>    отражений – рефлексов </a:t>
            </a:r>
            <a:r>
              <a:rPr lang="en-US" altLang="ru-RU" sz="1600" b="0" dirty="0"/>
              <a:t> ~ </a:t>
            </a:r>
            <a:r>
              <a:rPr lang="ru-RU" altLang="ru-RU" sz="1600" b="0" dirty="0"/>
              <a:t> </a:t>
            </a:r>
            <a:r>
              <a:rPr lang="en-US" altLang="ru-RU" sz="1600" b="0" dirty="0"/>
              <a:t>[</a:t>
            </a:r>
            <a:r>
              <a:rPr lang="en-US" altLang="ru-RU" sz="1600" b="0" i="1" dirty="0"/>
              <a:t>F</a:t>
            </a:r>
            <a:r>
              <a:rPr lang="en-US" altLang="ru-RU" sz="1600" b="0" dirty="0"/>
              <a:t>(</a:t>
            </a:r>
            <a:r>
              <a:rPr lang="en-US" altLang="ru-RU" sz="1600" dirty="0"/>
              <a:t>H</a:t>
            </a:r>
            <a:r>
              <a:rPr lang="en-US" altLang="ru-RU" sz="1600" b="0" dirty="0"/>
              <a:t>)]</a:t>
            </a:r>
            <a:r>
              <a:rPr lang="en-US" altLang="ru-RU" sz="1600" b="0" baseline="30000" dirty="0"/>
              <a:t>2</a:t>
            </a:r>
            <a:endParaRPr lang="ru-RU" altLang="ru-RU" sz="1600" b="0" baseline="30000" dirty="0"/>
          </a:p>
        </p:txBody>
      </p:sp>
      <p:sp>
        <p:nvSpPr>
          <p:cNvPr id="8" name="Line 16">
            <a:extLst>
              <a:ext uri="{FF2B5EF4-FFF2-40B4-BE49-F238E27FC236}">
                <a16:creationId xmlns="" xmlns:a16="http://schemas.microsoft.com/office/drawing/2014/main" id="{DB64297A-B059-42B5-B7A4-A80F8C082D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993" y="4988955"/>
            <a:ext cx="288925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 Box 11">
            <a:extLst>
              <a:ext uri="{FF2B5EF4-FFF2-40B4-BE49-F238E27FC236}">
                <a16:creationId xmlns="" xmlns:a16="http://schemas.microsoft.com/office/drawing/2014/main" id="{EF961C16-9707-4F34-8D0A-A9582F2D2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498" y="4333648"/>
            <a:ext cx="3766191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3333FF"/>
                </a:solidFill>
              </a:rPr>
              <a:t>Функция распределения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1600" b="0" dirty="0">
                <a:solidFill>
                  <a:srgbClr val="3333FF"/>
                </a:solidFill>
              </a:rPr>
              <a:t>электронной плотности</a:t>
            </a:r>
            <a:r>
              <a:rPr lang="en-US" altLang="ru-RU" sz="1600" b="0" dirty="0">
                <a:solidFill>
                  <a:srgbClr val="3333FF"/>
                </a:solidFill>
              </a:rPr>
              <a:t> - </a:t>
            </a:r>
            <a:r>
              <a:rPr lang="ru-RU" altLang="ru-RU" sz="1600" b="0" dirty="0">
                <a:solidFill>
                  <a:srgbClr val="3333FF"/>
                </a:solidFill>
              </a:rPr>
              <a:t>координаты атомов </a:t>
            </a:r>
            <a:r>
              <a:rPr lang="ru-RU" altLang="ru-RU" sz="1600" dirty="0">
                <a:solidFill>
                  <a:srgbClr val="FF0000"/>
                </a:solidFill>
              </a:rPr>
              <a:t>(</a:t>
            </a:r>
            <a:r>
              <a:rPr lang="en-US" altLang="ru-RU" sz="1600" dirty="0" err="1">
                <a:solidFill>
                  <a:srgbClr val="FF0000"/>
                </a:solidFill>
              </a:rPr>
              <a:t>x</a:t>
            </a:r>
            <a:r>
              <a:rPr lang="en-US" altLang="ru-RU" sz="1600" baseline="-25000" dirty="0" err="1">
                <a:solidFill>
                  <a:srgbClr val="FF0000"/>
                </a:solidFill>
              </a:rPr>
              <a:t>i</a:t>
            </a:r>
            <a:r>
              <a:rPr lang="en-US" altLang="ru-RU" sz="1600" dirty="0" err="1">
                <a:solidFill>
                  <a:srgbClr val="FF0000"/>
                </a:solidFill>
              </a:rPr>
              <a:t>,y</a:t>
            </a:r>
            <a:r>
              <a:rPr lang="en-US" altLang="ru-RU" sz="1600" baseline="-25000" dirty="0" err="1">
                <a:solidFill>
                  <a:srgbClr val="FF0000"/>
                </a:solidFill>
              </a:rPr>
              <a:t>i</a:t>
            </a:r>
            <a:r>
              <a:rPr lang="en-US" altLang="ru-RU" sz="1600" dirty="0" err="1">
                <a:solidFill>
                  <a:srgbClr val="FF0000"/>
                </a:solidFill>
              </a:rPr>
              <a:t>,z</a:t>
            </a:r>
            <a:r>
              <a:rPr lang="en-US" altLang="ru-RU" sz="1600" baseline="-25000" dirty="0" err="1">
                <a:solidFill>
                  <a:srgbClr val="FF0000"/>
                </a:solidFill>
              </a:rPr>
              <a:t>i</a:t>
            </a:r>
            <a:r>
              <a:rPr lang="en-US" altLang="ru-RU" sz="1600" dirty="0">
                <a:solidFill>
                  <a:srgbClr val="FF0000"/>
                </a:solidFill>
              </a:rPr>
              <a:t>)</a:t>
            </a:r>
            <a:endParaRPr lang="ru-RU" altLang="ru-RU" sz="16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3333FF"/>
                </a:solidFill>
              </a:rPr>
              <a:t>в элементарной ячейке</a:t>
            </a:r>
            <a:r>
              <a:rPr lang="en-US" altLang="ru-RU" sz="1600" b="0" dirty="0">
                <a:solidFill>
                  <a:srgbClr val="3333FF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3333FF"/>
                </a:solidFill>
              </a:rPr>
              <a:t> </a:t>
            </a:r>
          </a:p>
        </p:txBody>
      </p:sp>
      <p:pic>
        <p:nvPicPr>
          <p:cNvPr id="10" name="Picture 18" descr="Рисунок1">
            <a:extLst>
              <a:ext uri="{FF2B5EF4-FFF2-40B4-BE49-F238E27FC236}">
                <a16:creationId xmlns="" xmlns:a16="http://schemas.microsoft.com/office/drawing/2014/main" id="{F80EDE97-6056-41A2-963E-98749987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51" y="5340422"/>
            <a:ext cx="1615943" cy="31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2AE321A-B46F-498D-AEC4-19F7DB38DB2F}"/>
              </a:ext>
            </a:extLst>
          </p:cNvPr>
          <p:cNvSpPr/>
          <p:nvPr/>
        </p:nvSpPr>
        <p:spPr>
          <a:xfrm>
            <a:off x="0" y="5739932"/>
            <a:ext cx="9144000" cy="1054379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 Box 13">
            <a:extLst>
              <a:ext uri="{FF2B5EF4-FFF2-40B4-BE49-F238E27FC236}">
                <a16:creationId xmlns="" xmlns:a16="http://schemas.microsoft.com/office/drawing/2014/main" id="{F30E1C2B-B527-49EA-8606-68195FC01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7" y="5985493"/>
            <a:ext cx="4020731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/>
              <a:t>3. Тонкая структура дифракционных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/>
              <a:t>    рефлексов и диффузного рассеяния</a:t>
            </a:r>
          </a:p>
        </p:txBody>
      </p:sp>
      <p:sp>
        <p:nvSpPr>
          <p:cNvPr id="13" name="Line 17">
            <a:extLst>
              <a:ext uri="{FF2B5EF4-FFF2-40B4-BE49-F238E27FC236}">
                <a16:creationId xmlns="" xmlns:a16="http://schemas.microsoft.com/office/drawing/2014/main" id="{62BC882C-D658-4283-8C8B-5B2828958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4978" y="6296839"/>
            <a:ext cx="288925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Text Box 14">
            <a:extLst>
              <a:ext uri="{FF2B5EF4-FFF2-40B4-BE49-F238E27FC236}">
                <a16:creationId xmlns="" xmlns:a16="http://schemas.microsoft.com/office/drawing/2014/main" id="{CE6BFF61-05CD-49FD-AE90-606F05E52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2498" y="5854096"/>
            <a:ext cx="3703965" cy="825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FF0000"/>
                </a:solidFill>
              </a:rPr>
              <a:t>Реальная структура кристаллов:</a:t>
            </a:r>
            <a:r>
              <a:rPr lang="en-US" altLang="ru-RU" sz="1600" b="0" dirty="0">
                <a:solidFill>
                  <a:srgbClr val="FF0000"/>
                </a:solidFill>
              </a:rPr>
              <a:t> </a:t>
            </a:r>
            <a:r>
              <a:rPr lang="ru-RU" altLang="ru-RU" sz="1600" b="0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FF0000"/>
                </a:solidFill>
              </a:rPr>
              <a:t>дефекты, нарушения совершенства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FF0000"/>
                </a:solidFill>
              </a:rPr>
              <a:t>кристаллов</a:t>
            </a:r>
          </a:p>
        </p:txBody>
      </p:sp>
      <p:sp>
        <p:nvSpPr>
          <p:cNvPr id="15" name="Line 17">
            <a:extLst>
              <a:ext uri="{FF2B5EF4-FFF2-40B4-BE49-F238E27FC236}">
                <a16:creationId xmlns="" xmlns:a16="http://schemas.microsoft.com/office/drawing/2014/main" id="{0905F38D-4A98-41FC-B641-756BF944E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0152" y="3760498"/>
            <a:ext cx="288925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Text Box 15">
            <a:extLst>
              <a:ext uri="{FF2B5EF4-FFF2-40B4-BE49-F238E27FC236}">
                <a16:creationId xmlns="" xmlns:a16="http://schemas.microsoft.com/office/drawing/2014/main" id="{9169D390-3130-4D65-AF0D-4DD8724D0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72084"/>
            <a:ext cx="914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Источники информации в структурном анализе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F5CAFB59-432A-44DB-829D-08A675D10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90" y="655172"/>
            <a:ext cx="4979473" cy="24579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A4C8690A-8FCD-4B3B-B9E2-F5D735D81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729" y="663928"/>
            <a:ext cx="2467339" cy="2449197"/>
          </a:xfrm>
          <a:prstGeom prst="rect">
            <a:avLst/>
          </a:prstGeom>
        </p:spPr>
      </p:pic>
      <p:cxnSp>
        <p:nvCxnSpPr>
          <p:cNvPr id="32" name="Прямая со стрелкой 31">
            <a:extLst>
              <a:ext uri="{FF2B5EF4-FFF2-40B4-BE49-F238E27FC236}">
                <a16:creationId xmlns="" xmlns:a16="http://schemas.microsoft.com/office/drawing/2014/main" id="{362FAF70-2592-42D5-BE66-0FA4E4513878}"/>
              </a:ext>
            </a:extLst>
          </p:cNvPr>
          <p:cNvCxnSpPr>
            <a:cxnSpLocks/>
          </p:cNvCxnSpPr>
          <p:nvPr/>
        </p:nvCxnSpPr>
        <p:spPr>
          <a:xfrm flipV="1">
            <a:off x="5183625" y="1638269"/>
            <a:ext cx="1558075" cy="6069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53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31377" y="1096635"/>
            <a:ext cx="4500748" cy="4339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сферической проекции;</a:t>
            </a: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hkl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отражающая плоскость кристалла;</a:t>
            </a: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сферической проекции;</a:t>
            </a: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кристалла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Лауэграммы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 первичного рентгеновского пучка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Лауэграмме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дифракционное отражение от плоскости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hkl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Лауэграмме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hkl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стереографическая проекция плоскости 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hkl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hkl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сферическая  проекция  плоскости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hkl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="" xmlns:a16="http://schemas.microsoft.com/office/drawing/2014/main" id="{25DE8360-DF6B-402F-95BF-5F3146E25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22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Пространственная связь геометрии </a:t>
            </a:r>
            <a:r>
              <a:rPr lang="ru-RU" altLang="ru-RU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лауэграммы</a:t>
            </a: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, и её стереографической проекции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678488"/>
            <a:ext cx="9132125" cy="11795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050664"/>
              </p:ext>
            </p:extLst>
          </p:nvPr>
        </p:nvGraphicFramePr>
        <p:xfrm>
          <a:off x="5386193" y="5862669"/>
          <a:ext cx="2991115" cy="8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749160" imgH="203040" progId="Equation.DSMT4">
                  <p:embed/>
                </p:oleObj>
              </mc:Choice>
              <mc:Fallback>
                <p:oleObj name="Equation" r:id="rId3" imgW="749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6193" y="5862669"/>
                        <a:ext cx="2991115" cy="811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331930"/>
              </p:ext>
            </p:extLst>
          </p:nvPr>
        </p:nvGraphicFramePr>
        <p:xfrm>
          <a:off x="496197" y="5678488"/>
          <a:ext cx="4355121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5" imgW="1218960" imgH="330120" progId="Equation.DSMT4">
                  <p:embed/>
                </p:oleObj>
              </mc:Choice>
              <mc:Fallback>
                <p:oleObj name="Equation" r:id="rId5" imgW="12189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6197" y="5678488"/>
                        <a:ext cx="4355121" cy="1179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97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04604"/>
            <a:ext cx="4205866" cy="433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9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507582"/>
            <a:ext cx="9143999" cy="13504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051219"/>
              </p:ext>
            </p:extLst>
          </p:nvPr>
        </p:nvGraphicFramePr>
        <p:xfrm>
          <a:off x="5469251" y="5777216"/>
          <a:ext cx="2991115" cy="8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749160" imgH="203040" progId="Equation.DSMT4">
                  <p:embed/>
                </p:oleObj>
              </mc:Choice>
              <mc:Fallback>
                <p:oleObj name="Equation" r:id="rId3" imgW="749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9251" y="5777216"/>
                        <a:ext cx="2991115" cy="811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632409"/>
              </p:ext>
            </p:extLst>
          </p:nvPr>
        </p:nvGraphicFramePr>
        <p:xfrm>
          <a:off x="543698" y="5593035"/>
          <a:ext cx="4355121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5" imgW="1218960" imgH="330120" progId="Equation.DSMT4">
                  <p:embed/>
                </p:oleObj>
              </mc:Choice>
              <mc:Fallback>
                <p:oleObj name="Equation" r:id="rId5" imgW="12189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3698" y="5593035"/>
                        <a:ext cx="4355121" cy="1179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16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490" y="0"/>
            <a:ext cx="5300762" cy="545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569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0" y="2827338"/>
            <a:ext cx="9144000" cy="1373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Применялись специальные линейки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для переноса данных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с </a:t>
            </a:r>
            <a:r>
              <a:rPr lang="ru-RU" altLang="ru-RU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лауэграммы</a:t>
            </a: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на </a:t>
            </a:r>
            <a:r>
              <a:rPr lang="ru-RU" altLang="ru-RU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стреографическую</a:t>
            </a: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 проекцию</a:t>
            </a: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0" y="404813"/>
            <a:ext cx="9144000" cy="175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 dirty="0"/>
              <a:t>Когда компьютеров еще не существовало использовались графические методы расшифровки </a:t>
            </a:r>
            <a:r>
              <a:rPr lang="ru-RU" altLang="ru-RU" sz="3600" b="1" dirty="0" err="1"/>
              <a:t>лауэграмм</a:t>
            </a:r>
            <a:endParaRPr lang="ru-RU" altLang="ru-RU" sz="36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CBF96FD-FA13-48EB-BEAB-13FD001B8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8863"/>
            <a:ext cx="9144000" cy="1047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404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204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49763CF-0CE6-48CA-97D2-F5A6FDA26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79621"/>
            <a:ext cx="9144000" cy="1047455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7" y="11277"/>
            <a:ext cx="5208114" cy="5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551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951" y="1536283"/>
            <a:ext cx="4404049" cy="368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6283"/>
            <a:ext cx="44481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29208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Выделим на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Лауэграмме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несколько зон</a:t>
            </a:r>
          </a:p>
        </p:txBody>
      </p:sp>
    </p:spTree>
    <p:extLst>
      <p:ext uri="{BB962C8B-B14F-4D97-AF65-F5344CB8AC3E}">
        <p14:creationId xmlns:p14="http://schemas.microsoft.com/office/powerpoint/2010/main" val="142135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97" y="1046440"/>
            <a:ext cx="5879787" cy="568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7992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Перенос дифракционных рефлексов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лауэграммы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стереографическю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проекцию</a:t>
            </a:r>
          </a:p>
        </p:txBody>
      </p:sp>
    </p:spTree>
    <p:extLst>
      <p:ext uri="{BB962C8B-B14F-4D97-AF65-F5344CB8AC3E}">
        <p14:creationId xmlns:p14="http://schemas.microsoft.com/office/powerpoint/2010/main" val="39977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B877533-C8CC-48C1-8FA9-54AD18D0C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06160"/>
            <a:ext cx="4361023" cy="441002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0C5C14A-AA81-4D32-8070-AB7F6B94C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620" y="1212858"/>
            <a:ext cx="4413380" cy="440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4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09098E-6D82-48FA-B1B4-8C407C457803}"/>
              </a:ext>
            </a:extLst>
          </p:cNvPr>
          <p:cNvSpPr txBox="1"/>
          <p:nvPr/>
        </p:nvSpPr>
        <p:spPr>
          <a:xfrm>
            <a:off x="0" y="260980"/>
            <a:ext cx="91440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Сравнение исходной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Лауэграммы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ренгенограммой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полученной после двух поворотов кристалла </a:t>
            </a:r>
          </a:p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на углы </a:t>
            </a:r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0839"/>
            <a:ext cx="4555694" cy="379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21" y="2970839"/>
            <a:ext cx="4504479" cy="379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81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="" xmlns:a16="http://schemas.microsoft.com/office/drawing/2014/main" id="{D63264C7-B8AE-4705-8F35-7F6DD7888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63778"/>
            <a:ext cx="9144000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3333FF"/>
                </a:solidFill>
              </a:rPr>
              <a:t>РЕНТГЕНОГРАММЫ ВРАЩЕНИЯ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/>
              <a:t>(КАЧАНИЯ)</a:t>
            </a:r>
            <a:r>
              <a:rPr lang="en-US" altLang="ru-RU" sz="6000" dirty="0"/>
              <a:t> </a:t>
            </a:r>
            <a:r>
              <a:rPr lang="ru-RU" altLang="ru-RU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214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BBDC95F-FEFB-490D-9B39-87274CEE0567}"/>
              </a:ext>
            </a:extLst>
          </p:cNvPr>
          <p:cNvSpPr txBox="1"/>
          <p:nvPr/>
        </p:nvSpPr>
        <p:spPr>
          <a:xfrm>
            <a:off x="0" y="335845"/>
            <a:ext cx="9144000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 схемах рентгенограмм вращения-качания </a:t>
            </a:r>
          </a:p>
          <a:p>
            <a:pPr algn="ctr"/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кристалл должен быть предварительно ориентирован так чтобы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ось вращения кристалла была перпендикулярна какой-то системе узловых плоскостей обратной решетки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164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3A02DF1-FC48-453A-879D-834B9B880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60848"/>
            <a:ext cx="9144000" cy="40318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Определение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симметрии кристаллической решетки,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/>
              <a:t>класса симметрии</a:t>
            </a:r>
            <a:r>
              <a:rPr lang="en-US" altLang="ru-RU" dirty="0"/>
              <a:t> </a:t>
            </a:r>
            <a:r>
              <a:rPr lang="ru-RU" altLang="ru-RU" dirty="0"/>
              <a:t>(сингонии)</a:t>
            </a:r>
            <a:r>
              <a:rPr lang="ru-RU" altLang="ru-RU" dirty="0">
                <a:solidFill>
                  <a:srgbClr val="3333FF"/>
                </a:solidFill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996633"/>
                </a:solidFill>
              </a:rPr>
              <a:t>параметров элементарной ячейки кристалла</a:t>
            </a:r>
            <a:r>
              <a:rPr lang="ru-RU" altLang="ru-RU" dirty="0">
                <a:solidFill>
                  <a:srgbClr val="3333FF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Далее из анализа погашенных рефлексов определяется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00B050"/>
                </a:solidFill>
              </a:rPr>
              <a:t>пространственная группа симметрии кристалла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139D1DC-8EFD-4E33-A0A4-E8D12C6A9726}"/>
              </a:ext>
            </a:extLst>
          </p:cNvPr>
          <p:cNvSpPr txBox="1"/>
          <p:nvPr/>
        </p:nvSpPr>
        <p:spPr>
          <a:xfrm>
            <a:off x="2195736" y="332656"/>
            <a:ext cx="5072030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altLang="ru-RU" sz="9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1-й этап</a:t>
            </a:r>
            <a:endParaRPr lang="ru-RU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8BBB54-99FD-41CB-9FD6-0B479FE9DF35}"/>
              </a:ext>
            </a:extLst>
          </p:cNvPr>
          <p:cNvSpPr txBox="1"/>
          <p:nvPr/>
        </p:nvSpPr>
        <p:spPr>
          <a:xfrm>
            <a:off x="0" y="1429070"/>
            <a:ext cx="9144000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Вращение кристалла позволяет связать отражение от каждой плоскости кристалла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hkl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определенной длиной волны характеристического спектра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4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054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9144000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Появляется возможность для каждого рефлекса определить от каких плоскостей кристалла произошло отражение и следовательно определить </a:t>
            </a:r>
          </a:p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индексы плоскости 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hkl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и межплоскостное расстояние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b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hkl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7513CAD2-F631-4EAA-B284-7A8A9CA343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972377"/>
              </p:ext>
            </p:extLst>
          </p:nvPr>
        </p:nvGraphicFramePr>
        <p:xfrm>
          <a:off x="2235856" y="5468401"/>
          <a:ext cx="430439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825480" imgH="177480" progId="Equation.DSMT4">
                  <p:embed/>
                </p:oleObj>
              </mc:Choice>
              <mc:Fallback>
                <p:oleObj name="Equation" r:id="rId3" imgW="825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5856" y="5468401"/>
                        <a:ext cx="4304393" cy="927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8011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25347B4-81AE-49A0-94BA-F862805D1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660756"/>
            <a:ext cx="6606480" cy="4024322"/>
          </a:xfrm>
          <a:prstGeom prst="rect">
            <a:avLst/>
          </a:prstGeom>
        </p:spPr>
      </p:pic>
      <p:sp>
        <p:nvSpPr>
          <p:cNvPr id="4" name="Text Box 8">
            <a:extLst>
              <a:ext uri="{FF2B5EF4-FFF2-40B4-BE49-F238E27FC236}">
                <a16:creationId xmlns="" xmlns:a16="http://schemas.microsoft.com/office/drawing/2014/main" id="{F745C21B-748B-4A10-8652-F335B5C39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38"/>
            <a:ext cx="914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Схема образования рентгенограмм вращения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A28996E8-6FA1-4897-A7A8-F558ECC9800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0" y="5154995"/>
          <a:ext cx="3709344" cy="1310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5" imgW="1688760" imgH="596880" progId="Equation.DSMT4">
                  <p:embed/>
                </p:oleObj>
              </mc:Choice>
              <mc:Fallback>
                <p:oleObj name="Equation" r:id="rId5" imgW="168876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5154995"/>
                        <a:ext cx="3709344" cy="13108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052A29C4-E363-412A-B365-F3999E57F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279" y="4787959"/>
            <a:ext cx="5069283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6700" eaLnBrk="1" hangingPunct="1">
              <a:spcBef>
                <a:spcPct val="0"/>
              </a:spcBef>
              <a:buFontTx/>
              <a:buNone/>
            </a:pPr>
            <a:r>
              <a:rPr lang="en-US" altLang="ru-RU" sz="1600" b="1" i="1" dirty="0"/>
              <a:t>L– </a:t>
            </a:r>
            <a:r>
              <a:rPr lang="ru-RU" altLang="ru-RU" sz="1600" b="1" dirty="0"/>
              <a:t>Расстояние между </a:t>
            </a:r>
          </a:p>
          <a:p>
            <a:pPr marL="266700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/>
              <a:t>      слоевыми рядами на пленке</a:t>
            </a:r>
          </a:p>
          <a:p>
            <a:pPr marL="266700" eaLnBrk="1" hangingPunct="1">
              <a:spcBef>
                <a:spcPct val="0"/>
              </a:spcBef>
              <a:buFontTx/>
              <a:buNone/>
            </a:pPr>
            <a:r>
              <a:rPr lang="en-US" altLang="ru-RU" sz="1600" b="1" i="1" dirty="0"/>
              <a:t>d</a:t>
            </a:r>
            <a:r>
              <a:rPr lang="ru-RU" altLang="ru-RU" sz="1600" b="1" i="1" dirty="0"/>
              <a:t>*</a:t>
            </a:r>
            <a:r>
              <a:rPr lang="en-US" altLang="ru-RU" sz="1600" b="1" dirty="0"/>
              <a:t> - </a:t>
            </a:r>
            <a:r>
              <a:rPr lang="ru-RU" altLang="ru-RU" sz="1600" b="1" dirty="0"/>
              <a:t>межплоскостное расстояние вдоль </a:t>
            </a:r>
          </a:p>
          <a:p>
            <a:pPr marL="266700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/>
              <a:t>       направления С в обратной решетке</a:t>
            </a:r>
            <a:r>
              <a:rPr lang="en-US" altLang="ru-RU" sz="1600" b="1" dirty="0"/>
              <a:t>;</a:t>
            </a:r>
            <a:endParaRPr lang="ru-RU" altLang="ru-RU" sz="1600" b="1" dirty="0"/>
          </a:p>
          <a:p>
            <a:pPr marL="266700" eaLnBrk="1" hangingPunct="1">
              <a:spcBef>
                <a:spcPct val="0"/>
              </a:spcBef>
              <a:buFontTx/>
              <a:buNone/>
            </a:pPr>
            <a:r>
              <a:rPr lang="en-US" altLang="ru-RU" sz="1600" b="1" i="1" dirty="0"/>
              <a:t>n</a:t>
            </a:r>
            <a:r>
              <a:rPr lang="en-US" altLang="ru-RU" sz="1600" b="1" dirty="0"/>
              <a:t> </a:t>
            </a:r>
            <a:r>
              <a:rPr lang="ru-RU" altLang="ru-RU" sz="1600" b="1" dirty="0"/>
              <a:t>–</a:t>
            </a:r>
            <a:r>
              <a:rPr lang="en-US" altLang="ru-RU" sz="1600" b="1" dirty="0"/>
              <a:t> </a:t>
            </a:r>
            <a:r>
              <a:rPr lang="ru-RU" altLang="ru-RU" sz="1600" b="1" dirty="0"/>
              <a:t>номер слоевой в обратной решетке</a:t>
            </a:r>
            <a:r>
              <a:rPr lang="en-US" altLang="ru-RU" sz="1600" b="1" dirty="0"/>
              <a:t>; </a:t>
            </a:r>
          </a:p>
          <a:p>
            <a:pPr marL="266700" eaLnBrk="1" hangingPunct="1">
              <a:spcBef>
                <a:spcPct val="0"/>
              </a:spcBef>
              <a:buFontTx/>
              <a:buNone/>
            </a:pPr>
            <a:r>
              <a:rPr lang="en-US" altLang="ru-RU" sz="1600" b="1" i="1" dirty="0" err="1"/>
              <a:t>R</a:t>
            </a:r>
            <a:r>
              <a:rPr lang="en-US" altLang="ru-RU" sz="1600" b="1" i="1" baseline="-25000" dirty="0" err="1"/>
              <a:t>c</a:t>
            </a:r>
            <a:r>
              <a:rPr lang="en-US" altLang="ru-RU" sz="1600" b="1" dirty="0"/>
              <a:t>- </a:t>
            </a:r>
            <a:r>
              <a:rPr lang="ru-RU" altLang="ru-RU" sz="1600" b="1" dirty="0"/>
              <a:t>радиус фотокассеты; </a:t>
            </a:r>
          </a:p>
          <a:p>
            <a:pPr marL="266700" eaLnBrk="1" hangingPunct="1">
              <a:spcBef>
                <a:spcPct val="0"/>
              </a:spcBef>
              <a:buFontTx/>
              <a:buNone/>
            </a:pPr>
            <a:r>
              <a:rPr lang="en-US" altLang="ru-RU" sz="1600" b="1" i="1" dirty="0" err="1"/>
              <a:t>y</a:t>
            </a:r>
            <a:r>
              <a:rPr lang="en-US" altLang="ru-RU" sz="1600" b="1" i="1" baseline="-25000" dirty="0" err="1"/>
              <a:t>n</a:t>
            </a:r>
            <a:r>
              <a:rPr lang="en-US" altLang="ru-RU" sz="1600" b="1" dirty="0"/>
              <a:t> – </a:t>
            </a:r>
            <a:r>
              <a:rPr lang="ru-RU" altLang="ru-RU" sz="1600" b="1" dirty="0"/>
              <a:t>расстояние между нулевой и </a:t>
            </a:r>
            <a:r>
              <a:rPr lang="en-US" altLang="ru-RU" sz="1600" b="1" dirty="0"/>
              <a:t>n</a:t>
            </a:r>
            <a:r>
              <a:rPr lang="ru-RU" altLang="ru-RU" sz="1600" b="1" dirty="0"/>
              <a:t>–ой</a:t>
            </a:r>
          </a:p>
          <a:p>
            <a:pPr marL="266700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/>
              <a:t>       слоевыми линиями</a:t>
            </a:r>
            <a:r>
              <a:rPr lang="ru-RU" alt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657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5" descr="E:\рентгенограмма вращения 2.tif">
            <a:extLst>
              <a:ext uri="{FF2B5EF4-FFF2-40B4-BE49-F238E27FC236}">
                <a16:creationId xmlns="" xmlns:a16="http://schemas.microsoft.com/office/drawing/2014/main" id="{BA54BC40-FA1F-4680-BF78-FA7A2DF01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6346"/>
            <a:ext cx="9144000" cy="378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4187F3-EEE1-4FB1-8D93-682DF32AEEAA}"/>
              </a:ext>
            </a:extLst>
          </p:cNvPr>
          <p:cNvSpPr txBox="1"/>
          <p:nvPr/>
        </p:nvSpPr>
        <p:spPr>
          <a:xfrm>
            <a:off x="0" y="5076659"/>
            <a:ext cx="9144000" cy="15553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333FF"/>
                </a:solidFill>
              </a:rPr>
              <a:t>Интенсивность тормозного спектра заметно меньше интенсивности </a:t>
            </a:r>
            <a:r>
              <a:rPr lang="ru-RU" sz="2400" b="1" dirty="0">
                <a:solidFill>
                  <a:srgbClr val="FF0000"/>
                </a:solidFill>
              </a:rPr>
              <a:t>линий характеристического спектра </a:t>
            </a:r>
            <a:r>
              <a:rPr lang="ru-RU" sz="2400" dirty="0">
                <a:solidFill>
                  <a:srgbClr val="3333FF"/>
                </a:solidFill>
              </a:rPr>
              <a:t>и поэтому дифракционные рефлексы возникающие на характеристических линиях хорошо наблюдаются на рентгенограмме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1A3C3999-A4E2-41CD-A343-47B125D64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9694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Рентгенограмма вращения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монокристалла кварца. Излучении </a:t>
            </a:r>
            <a:r>
              <a:rPr lang="en-US" altLang="ru-RU" sz="2800" b="1" dirty="0" err="1"/>
              <a:t>FeK</a:t>
            </a:r>
            <a:r>
              <a:rPr lang="el-GR" altLang="ru-RU" sz="2800" b="1" baseline="-25000" dirty="0"/>
              <a:t>α</a:t>
            </a:r>
            <a:endParaRPr lang="ru-RU" altLang="ru-RU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2039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>
            <a:extLst>
              <a:ext uri="{FF2B5EF4-FFF2-40B4-BE49-F238E27FC236}">
                <a16:creationId xmlns="" xmlns:a16="http://schemas.microsoft.com/office/drawing/2014/main" id="{1B2FD39C-90F6-4FD7-B306-0748AB8F3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28800"/>
            <a:ext cx="9147175" cy="304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/>
              <a:t>РЕГИСТРАЦИЯ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3333FF"/>
                </a:solidFill>
              </a:rPr>
              <a:t>НЕИСКАЖЕННЫХ СЕЧЕНИЙ ОБРАТНОЙ РЕШЕТКИ</a:t>
            </a:r>
            <a:r>
              <a:rPr lang="en-US" altLang="ru-RU" sz="4800" b="1" dirty="0">
                <a:solidFill>
                  <a:srgbClr val="3333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800" b="1" dirty="0">
                <a:solidFill>
                  <a:srgbClr val="FF0000"/>
                </a:solidFill>
              </a:rPr>
              <a:t>(</a:t>
            </a:r>
            <a:r>
              <a:rPr lang="ru-RU" altLang="ru-RU" sz="4800" b="1" dirty="0">
                <a:solidFill>
                  <a:srgbClr val="FF0000"/>
                </a:solidFill>
              </a:rPr>
              <a:t>схема де-ИОНГА–БОУМАНА</a:t>
            </a:r>
            <a:r>
              <a:rPr lang="en-US" altLang="ru-RU" sz="4800" b="1" dirty="0">
                <a:solidFill>
                  <a:srgbClr val="FF0000"/>
                </a:solidFill>
              </a:rPr>
              <a:t>)</a:t>
            </a:r>
            <a:r>
              <a:rPr lang="ru-RU" altLang="ru-RU" sz="48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056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="" xmlns:a16="http://schemas.microsoft.com/office/drawing/2014/main" id="{04737CF3-460A-4046-91E6-79780E5A2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38"/>
            <a:ext cx="91440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Рентгеновская схема метода</a:t>
            </a:r>
            <a:r>
              <a:rPr lang="en-US" altLang="ru-RU" sz="2800" b="1" dirty="0">
                <a:solidFill>
                  <a:srgbClr val="3333FF"/>
                </a:solidFill>
              </a:rPr>
              <a:t> </a:t>
            </a:r>
            <a:r>
              <a:rPr lang="ru-RU" altLang="ru-RU" sz="2800" b="1" dirty="0">
                <a:solidFill>
                  <a:srgbClr val="3333FF"/>
                </a:solidFill>
              </a:rPr>
              <a:t>де-ЙОНГА–БОУМАНА для регистрации неискаженного сечения обратной решетки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(вращается кристалл и детектор-пленка)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6401"/>
            <a:ext cx="9144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30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8" descr="H:\Кфорограмма 3.tif">
            <a:extLst>
              <a:ext uri="{FF2B5EF4-FFF2-40B4-BE49-F238E27FC236}">
                <a16:creationId xmlns="" xmlns:a16="http://schemas.microsoft.com/office/drawing/2014/main" id="{4B94D7FC-D3CA-4AEC-AFA7-4F2EE6E08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90" y="2582510"/>
            <a:ext cx="4562209" cy="40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7" descr="H:\Кфорограмма 1.tif">
            <a:extLst>
              <a:ext uri="{FF2B5EF4-FFF2-40B4-BE49-F238E27FC236}">
                <a16:creationId xmlns="" xmlns:a16="http://schemas.microsoft.com/office/drawing/2014/main" id="{7007ADA9-3FE2-4831-ACD9-7C457446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0162"/>
            <a:ext cx="4477892" cy="409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7">
            <a:extLst>
              <a:ext uri="{FF2B5EF4-FFF2-40B4-BE49-F238E27FC236}">
                <a16:creationId xmlns="" xmlns:a16="http://schemas.microsoft.com/office/drawing/2014/main" id="{25466CD5-49A8-4646-BCBB-D2C324CBD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67" y="2655536"/>
            <a:ext cx="311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а</a:t>
            </a:r>
          </a:p>
        </p:txBody>
      </p:sp>
      <p:sp>
        <p:nvSpPr>
          <p:cNvPr id="54278" name="Text Box 8">
            <a:extLst>
              <a:ext uri="{FF2B5EF4-FFF2-40B4-BE49-F238E27FC236}">
                <a16:creationId xmlns="" xmlns:a16="http://schemas.microsoft.com/office/drawing/2014/main" id="{DC85D200-39F2-43D2-97B1-09D1A384D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767" y="2655536"/>
            <a:ext cx="3143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б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="" xmlns:a16="http://schemas.microsoft.com/office/drawing/2014/main" id="{B6C8CD0A-0071-4401-B66E-763A79750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247"/>
            <a:ext cx="9144000" cy="22467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Рентгенограммы КФОР полученные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/>
              <a:t>на моноклинном монокристалле </a:t>
            </a:r>
            <a:r>
              <a:rPr lang="ru-RU" altLang="ru-RU" sz="2800" b="1" dirty="0" err="1"/>
              <a:t>дифторстилбена</a:t>
            </a:r>
            <a:r>
              <a:rPr lang="ru-RU" altLang="ru-RU" sz="2800" b="1" dirty="0"/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3333FF"/>
                </a:solidFill>
              </a:rPr>
              <a:t>a</a:t>
            </a:r>
            <a:r>
              <a:rPr lang="ru-RU" altLang="ru-RU" sz="2800" b="1" dirty="0">
                <a:solidFill>
                  <a:srgbClr val="3333FF"/>
                </a:solidFill>
              </a:rPr>
              <a:t>)-нулевая слоевая обратной решетки </a:t>
            </a:r>
            <a:r>
              <a:rPr lang="en-US" altLang="ru-RU" sz="2800" b="1" dirty="0">
                <a:solidFill>
                  <a:srgbClr val="3333FF"/>
                </a:solidFill>
              </a:rPr>
              <a:t>a*b*</a:t>
            </a:r>
            <a:r>
              <a:rPr lang="ru-RU" altLang="ru-RU" sz="2800" b="1" dirty="0">
                <a:solidFill>
                  <a:srgbClr val="3333FF"/>
                </a:solidFill>
              </a:rPr>
              <a:t>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б)- первая слоевая </a:t>
            </a:r>
            <a:r>
              <a:rPr lang="en-US" altLang="ru-RU" sz="2800" b="1" dirty="0">
                <a:solidFill>
                  <a:srgbClr val="3333FF"/>
                </a:solidFill>
              </a:rPr>
              <a:t>a*b*</a:t>
            </a:r>
            <a:r>
              <a:rPr lang="ru-RU" altLang="ru-RU" sz="2800" b="1" dirty="0">
                <a:solidFill>
                  <a:srgbClr val="3333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631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E5B4464-787F-4F43-8223-349BDF270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00"/>
            <a:ext cx="91440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/>
              <a:t>Метод регистрации неискаженной плоскости обратной решетки позволяет: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9C83ECA-ECC1-4A4F-9CDE-6FEF003DE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1700213"/>
            <a:ext cx="91440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</a:rPr>
              <a:t>1. Исследовать сечения обратной решетки на предмет погасаний рефлексов;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F81265C-B12D-442E-8299-4AAE89808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54633"/>
            <a:ext cx="91440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B050"/>
                </a:solidFill>
              </a:rPr>
              <a:t>2. Определять параметры элементарной ячеки;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84D6E7E-28C5-4476-AAA1-42C1848B6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73463"/>
            <a:ext cx="91440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</a:rPr>
              <a:t>3. Измерять методом фотометрирования интенсивности рефлексов;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BE6465B-8B8B-421B-8341-F083DE8CD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97425"/>
            <a:ext cx="91440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9966"/>
                </a:solidFill>
              </a:rPr>
              <a:t>4. Позволяет непосредственно увидеть обратную решетку. Это самый наглядный способ работы с обратной решеткой</a:t>
            </a:r>
          </a:p>
        </p:txBody>
      </p:sp>
    </p:spTree>
    <p:extLst>
      <p:ext uri="{BB962C8B-B14F-4D97-AF65-F5344CB8AC3E}">
        <p14:creationId xmlns:p14="http://schemas.microsoft.com/office/powerpoint/2010/main" val="425948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>
            <a:extLst>
              <a:ext uri="{FF2B5EF4-FFF2-40B4-BE49-F238E27FC236}">
                <a16:creationId xmlns="" xmlns:a16="http://schemas.microsoft.com/office/drawing/2014/main" id="{37154C1E-B46D-4E06-A6D0-60FD2E873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45024"/>
            <a:ext cx="91440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</a:rPr>
              <a:t>МЕТОД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>
                <a:solidFill>
                  <a:srgbClr val="FF0000"/>
                </a:solidFill>
              </a:rPr>
              <a:t>ДЕБАЯ-ШЕРЕРА</a:t>
            </a:r>
          </a:p>
        </p:txBody>
      </p:sp>
      <p:sp>
        <p:nvSpPr>
          <p:cNvPr id="55299" name="TextBox 1">
            <a:extLst>
              <a:ext uri="{FF2B5EF4-FFF2-40B4-BE49-F238E27FC236}">
                <a16:creationId xmlns="" xmlns:a16="http://schemas.microsoft.com/office/drawing/2014/main" id="{A5623CEA-7B59-414F-A0DB-1843D6864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80"/>
            <a:ext cx="9144000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/>
              <a:t>Исследования поликристаллических образцов</a:t>
            </a:r>
          </a:p>
        </p:txBody>
      </p:sp>
    </p:spTree>
    <p:extLst>
      <p:ext uri="{BB962C8B-B14F-4D97-AF65-F5344CB8AC3E}">
        <p14:creationId xmlns:p14="http://schemas.microsoft.com/office/powerpoint/2010/main" val="197658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  <p:bldP spid="5529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3">
            <a:extLst>
              <a:ext uri="{FF2B5EF4-FFF2-40B4-BE49-F238E27FC236}">
                <a16:creationId xmlns="" xmlns:a16="http://schemas.microsoft.com/office/drawing/2014/main" id="{9E1BB35D-60F0-4068-98E9-981445AB6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3" y="1412776"/>
            <a:ext cx="9148763" cy="461664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3333FF"/>
                </a:solidFill>
              </a:rPr>
              <a:t>Поликристаллическая модификация материалов состоит из большого количества маленьких кристаллов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</a:rPr>
              <a:t>ориентации которых в пространстве </a:t>
            </a:r>
            <a:r>
              <a:rPr lang="ru-RU" altLang="ru-RU" sz="5400" b="1" dirty="0">
                <a:solidFill>
                  <a:srgbClr val="FF0000"/>
                </a:solidFill>
              </a:rPr>
              <a:t>равновероятны</a:t>
            </a:r>
          </a:p>
        </p:txBody>
      </p:sp>
    </p:spTree>
    <p:extLst>
      <p:ext uri="{BB962C8B-B14F-4D97-AF65-F5344CB8AC3E}">
        <p14:creationId xmlns:p14="http://schemas.microsoft.com/office/powerpoint/2010/main" val="414855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8DB1EF-4CD6-4A39-93AB-67555ED71736}"/>
              </a:ext>
            </a:extLst>
          </p:cNvPr>
          <p:cNvSpPr txBox="1"/>
          <p:nvPr/>
        </p:nvSpPr>
        <p:spPr>
          <a:xfrm>
            <a:off x="0" y="2580238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ЛАУЭГРАММЫ</a:t>
            </a:r>
          </a:p>
        </p:txBody>
      </p:sp>
    </p:spTree>
    <p:extLst>
      <p:ext uri="{BB962C8B-B14F-4D97-AF65-F5344CB8AC3E}">
        <p14:creationId xmlns:p14="http://schemas.microsoft.com/office/powerpoint/2010/main" val="313640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>
            <a:extLst>
              <a:ext uri="{FF2B5EF4-FFF2-40B4-BE49-F238E27FC236}">
                <a16:creationId xmlns="" xmlns:a16="http://schemas.microsoft.com/office/drawing/2014/main" id="{1C25781B-DC1E-4448-A924-C5F89F1EC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80"/>
            <a:ext cx="9144000" cy="56323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FF0000"/>
                </a:solidFill>
              </a:rPr>
              <a:t>Это означает, что модель поликристалла в обратном пространстве можно представить как бесчисленное количество концентрических сфер, радиусы которых равны модулям векторов обратной решетки соответствующих плоскостям прямой решетки с индексами </a:t>
            </a:r>
            <a:r>
              <a:rPr lang="en-US" altLang="ru-RU" sz="4000" b="1" dirty="0">
                <a:solidFill>
                  <a:srgbClr val="FF0000"/>
                </a:solidFill>
              </a:rPr>
              <a:t>(</a:t>
            </a:r>
            <a:r>
              <a:rPr lang="en-US" altLang="ru-RU" sz="4000" b="1" dirty="0" err="1">
                <a:solidFill>
                  <a:srgbClr val="FF0000"/>
                </a:solidFill>
              </a:rPr>
              <a:t>hkl</a:t>
            </a:r>
            <a:r>
              <a:rPr lang="en-US" altLang="ru-RU" sz="4000" b="1" dirty="0">
                <a:solidFill>
                  <a:srgbClr val="FF0000"/>
                </a:solidFill>
              </a:rPr>
              <a:t>)</a:t>
            </a:r>
            <a:endParaRPr lang="ru-RU" alt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6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28CBABF7-C645-405F-9074-B465541319C6}"/>
              </a:ext>
            </a:extLst>
          </p:cNvPr>
          <p:cNvSpPr/>
          <p:nvPr/>
        </p:nvSpPr>
        <p:spPr>
          <a:xfrm>
            <a:off x="144463" y="1523050"/>
            <a:ext cx="4749800" cy="45354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A7DA5FD4-0700-4ACF-9A44-D28DDDA5D153}"/>
              </a:ext>
            </a:extLst>
          </p:cNvPr>
          <p:cNvSpPr/>
          <p:nvPr/>
        </p:nvSpPr>
        <p:spPr>
          <a:xfrm>
            <a:off x="862013" y="2170750"/>
            <a:ext cx="3314700" cy="32400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254A3A2E-AC17-4782-A313-7721D09D1DF6}"/>
              </a:ext>
            </a:extLst>
          </p:cNvPr>
          <p:cNvSpPr/>
          <p:nvPr/>
        </p:nvSpPr>
        <p:spPr>
          <a:xfrm>
            <a:off x="1282700" y="2639063"/>
            <a:ext cx="2476500" cy="23034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CA263E9D-E64E-4F3D-A344-100039020DAA}"/>
              </a:ext>
            </a:extLst>
          </p:cNvPr>
          <p:cNvSpPr/>
          <p:nvPr/>
        </p:nvSpPr>
        <p:spPr>
          <a:xfrm>
            <a:off x="1763713" y="3070863"/>
            <a:ext cx="1511300" cy="14398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TextBox 22">
            <a:extLst>
              <a:ext uri="{FF2B5EF4-FFF2-40B4-BE49-F238E27FC236}">
                <a16:creationId xmlns="" xmlns:a16="http://schemas.microsoft.com/office/drawing/2014/main" id="{E44CCC2D-DC6A-4470-A2B7-A5C36646E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3607438"/>
            <a:ext cx="36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/>
              <a:t>O</a:t>
            </a:r>
            <a:endParaRPr lang="ru-RU" altLang="ru-RU" sz="1800" b="1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B856C981-C678-4E26-A2E5-ED36E552EBE0}"/>
              </a:ext>
            </a:extLst>
          </p:cNvPr>
          <p:cNvSpPr/>
          <p:nvPr/>
        </p:nvSpPr>
        <p:spPr>
          <a:xfrm>
            <a:off x="2459038" y="3736025"/>
            <a:ext cx="125412" cy="109538"/>
          </a:xfrm>
          <a:prstGeom prst="ellipse">
            <a:avLst/>
          </a:prstGeom>
          <a:solidFill>
            <a:schemeClr val="tx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FAF46CFD-253B-4608-A324-BD6565F89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546350"/>
            <a:ext cx="19478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0000FF"/>
                </a:solidFill>
              </a:rPr>
              <a:t>R</a:t>
            </a:r>
            <a:r>
              <a:rPr lang="en-US" altLang="ru-RU" sz="2400" baseline="-25000">
                <a:solidFill>
                  <a:srgbClr val="0000FF"/>
                </a:solidFill>
              </a:rPr>
              <a:t>1</a:t>
            </a:r>
            <a:r>
              <a:rPr lang="en-US" altLang="ru-RU" sz="2400">
                <a:solidFill>
                  <a:srgbClr val="0000FF"/>
                </a:solidFill>
              </a:rPr>
              <a:t>=</a:t>
            </a:r>
            <a:r>
              <a:rPr lang="en-US" altLang="ru-RU" sz="2400" i="1">
                <a:solidFill>
                  <a:srgbClr val="0000FF"/>
                </a:solidFill>
              </a:rPr>
              <a:t>|</a:t>
            </a:r>
            <a:r>
              <a:rPr lang="en-US" altLang="ru-RU" sz="2400" b="1">
                <a:solidFill>
                  <a:srgbClr val="0000FF"/>
                </a:solidFill>
              </a:rPr>
              <a:t>H</a:t>
            </a:r>
            <a:r>
              <a:rPr lang="en-US" altLang="ru-RU" sz="2400" b="1" baseline="-25000">
                <a:solidFill>
                  <a:srgbClr val="0000FF"/>
                </a:solidFill>
              </a:rPr>
              <a:t>1</a:t>
            </a:r>
            <a:r>
              <a:rPr lang="en-US" altLang="ru-RU" sz="2400">
                <a:solidFill>
                  <a:srgbClr val="0000FF"/>
                </a:solidFill>
              </a:rPr>
              <a:t>|</a:t>
            </a:r>
            <a:r>
              <a:rPr lang="en-US" altLang="ru-RU" sz="2400" b="1" i="1">
                <a:solidFill>
                  <a:srgbClr val="0000FF"/>
                </a:solidFill>
              </a:rPr>
              <a:t>=1/d</a:t>
            </a:r>
            <a:r>
              <a:rPr lang="en-US" altLang="ru-RU" sz="2400" b="1" i="1" baseline="-25000">
                <a:solidFill>
                  <a:srgbClr val="0000FF"/>
                </a:solidFill>
              </a:rPr>
              <a:t>1</a:t>
            </a:r>
            <a:endParaRPr lang="ru-RU" altLang="ru-RU" sz="2400"/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69FFB292-54E6-462C-923C-4221BF204294}"/>
              </a:ext>
            </a:extLst>
          </p:cNvPr>
          <p:cNvCxnSpPr/>
          <p:nvPr/>
        </p:nvCxnSpPr>
        <p:spPr>
          <a:xfrm>
            <a:off x="3563938" y="2335850"/>
            <a:ext cx="1584325" cy="500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F4A2070-8335-4E4D-B5A7-611F981DF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159125"/>
            <a:ext cx="19478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0000FF"/>
                </a:solidFill>
              </a:rPr>
              <a:t>R</a:t>
            </a:r>
            <a:r>
              <a:rPr lang="en-US" altLang="ru-RU" sz="2400" baseline="-25000">
                <a:solidFill>
                  <a:srgbClr val="0000FF"/>
                </a:solidFill>
              </a:rPr>
              <a:t>2</a:t>
            </a:r>
            <a:r>
              <a:rPr lang="en-US" altLang="ru-RU" sz="2400">
                <a:solidFill>
                  <a:srgbClr val="0000FF"/>
                </a:solidFill>
              </a:rPr>
              <a:t>=|</a:t>
            </a:r>
            <a:r>
              <a:rPr lang="en-US" altLang="ru-RU" sz="2400" b="1">
                <a:solidFill>
                  <a:srgbClr val="0000FF"/>
                </a:solidFill>
              </a:rPr>
              <a:t>H</a:t>
            </a:r>
            <a:r>
              <a:rPr lang="en-US" altLang="ru-RU" sz="2400" b="1" baseline="-25000">
                <a:solidFill>
                  <a:srgbClr val="0000FF"/>
                </a:solidFill>
              </a:rPr>
              <a:t>2</a:t>
            </a:r>
            <a:r>
              <a:rPr lang="en-US" altLang="ru-RU" sz="2400">
                <a:solidFill>
                  <a:srgbClr val="0000FF"/>
                </a:solidFill>
              </a:rPr>
              <a:t>|</a:t>
            </a:r>
            <a:r>
              <a:rPr lang="en-US" altLang="ru-RU" sz="2400" b="1" i="1">
                <a:solidFill>
                  <a:srgbClr val="0000FF"/>
                </a:solidFill>
              </a:rPr>
              <a:t>=1/d</a:t>
            </a:r>
            <a:r>
              <a:rPr lang="en-US" altLang="ru-RU" sz="2400" b="1" i="1" baseline="-25000">
                <a:solidFill>
                  <a:srgbClr val="0000FF"/>
                </a:solidFill>
              </a:rPr>
              <a:t>2</a:t>
            </a:r>
            <a:r>
              <a:rPr lang="en-US" altLang="ru-RU" sz="2400" b="1" i="1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="" xmlns:a16="http://schemas.microsoft.com/office/drawing/2014/main" id="{4D63C79D-17CD-44E7-9BBF-B91C90D807D6}"/>
              </a:ext>
            </a:extLst>
          </p:cNvPr>
          <p:cNvCxnSpPr/>
          <p:nvPr/>
        </p:nvCxnSpPr>
        <p:spPr>
          <a:xfrm flipV="1">
            <a:off x="2565400" y="1848488"/>
            <a:ext cx="1238250" cy="19431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="" xmlns:a16="http://schemas.microsoft.com/office/drawing/2014/main" id="{8F18D92F-3022-4E4D-8704-69D64E5691D9}"/>
              </a:ext>
            </a:extLst>
          </p:cNvPr>
          <p:cNvCxnSpPr>
            <a:stCxn id="11" idx="7"/>
            <a:endCxn id="3" idx="7"/>
          </p:cNvCxnSpPr>
          <p:nvPr/>
        </p:nvCxnSpPr>
        <p:spPr>
          <a:xfrm flipV="1">
            <a:off x="2565400" y="2645413"/>
            <a:ext cx="1125538" cy="11064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="" xmlns:a16="http://schemas.microsoft.com/office/drawing/2014/main" id="{FDD455B2-6CEA-4835-B8AD-2BD00F855170}"/>
              </a:ext>
            </a:extLst>
          </p:cNvPr>
          <p:cNvCxnSpPr/>
          <p:nvPr/>
        </p:nvCxnSpPr>
        <p:spPr>
          <a:xfrm>
            <a:off x="3563938" y="2820038"/>
            <a:ext cx="1584325" cy="628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5E5AEC33-997D-4427-A01F-63EBC70C6330}"/>
              </a:ext>
            </a:extLst>
          </p:cNvPr>
          <p:cNvCxnSpPr>
            <a:stCxn id="11" idx="7"/>
          </p:cNvCxnSpPr>
          <p:nvPr/>
        </p:nvCxnSpPr>
        <p:spPr>
          <a:xfrm flipV="1">
            <a:off x="2565400" y="3267713"/>
            <a:ext cx="1069975" cy="4841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6A6E3891-A962-480E-9546-CA3A2AAFF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797300"/>
            <a:ext cx="194786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0000FF"/>
                </a:solidFill>
              </a:rPr>
              <a:t>R</a:t>
            </a:r>
            <a:r>
              <a:rPr lang="en-US" altLang="ru-RU" sz="2400" baseline="-25000">
                <a:solidFill>
                  <a:srgbClr val="0000FF"/>
                </a:solidFill>
              </a:rPr>
              <a:t>3</a:t>
            </a:r>
            <a:r>
              <a:rPr lang="en-US" altLang="ru-RU" sz="2400">
                <a:solidFill>
                  <a:srgbClr val="0000FF"/>
                </a:solidFill>
              </a:rPr>
              <a:t>=|</a:t>
            </a:r>
            <a:r>
              <a:rPr lang="en-US" altLang="ru-RU" sz="2400" b="1">
                <a:solidFill>
                  <a:srgbClr val="0000FF"/>
                </a:solidFill>
              </a:rPr>
              <a:t>H</a:t>
            </a:r>
            <a:r>
              <a:rPr lang="en-US" altLang="ru-RU" sz="2400" b="1" baseline="-25000">
                <a:solidFill>
                  <a:srgbClr val="0000FF"/>
                </a:solidFill>
              </a:rPr>
              <a:t>3</a:t>
            </a:r>
            <a:r>
              <a:rPr lang="en-US" altLang="ru-RU" sz="2400">
                <a:solidFill>
                  <a:srgbClr val="0000FF"/>
                </a:solidFill>
              </a:rPr>
              <a:t>|</a:t>
            </a:r>
            <a:r>
              <a:rPr lang="en-US" altLang="ru-RU" sz="2400" b="1" i="1">
                <a:solidFill>
                  <a:srgbClr val="0000FF"/>
                </a:solidFill>
              </a:rPr>
              <a:t>=1/d</a:t>
            </a:r>
            <a:r>
              <a:rPr lang="en-US" altLang="ru-RU" sz="2400" b="1" i="1" baseline="-25000">
                <a:solidFill>
                  <a:srgbClr val="0000FF"/>
                </a:solidFill>
              </a:rPr>
              <a:t>3</a:t>
            </a:r>
            <a:endParaRPr lang="ru-RU" altLang="ru-RU" sz="2400"/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="" xmlns:a16="http://schemas.microsoft.com/office/drawing/2014/main" id="{F9240259-C256-4179-90C6-5025FFC15943}"/>
              </a:ext>
            </a:extLst>
          </p:cNvPr>
          <p:cNvCxnSpPr/>
          <p:nvPr/>
        </p:nvCxnSpPr>
        <p:spPr>
          <a:xfrm>
            <a:off x="3419475" y="3448688"/>
            <a:ext cx="1728788" cy="638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="" xmlns:a16="http://schemas.microsoft.com/office/drawing/2014/main" id="{93F8C126-505A-4CD3-9A7A-A7660BECC58D}"/>
              </a:ext>
            </a:extLst>
          </p:cNvPr>
          <p:cNvCxnSpPr>
            <a:stCxn id="11" idx="0"/>
            <a:endCxn id="5" idx="5"/>
          </p:cNvCxnSpPr>
          <p:nvPr/>
        </p:nvCxnSpPr>
        <p:spPr>
          <a:xfrm>
            <a:off x="2520950" y="3736025"/>
            <a:ext cx="533400" cy="5635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258B4851-7FAB-45C6-8B6C-125667AD1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413250"/>
            <a:ext cx="1941512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0000FF"/>
                </a:solidFill>
              </a:rPr>
              <a:t>R</a:t>
            </a:r>
            <a:r>
              <a:rPr lang="en-US" altLang="ru-RU" sz="2400" baseline="-25000">
                <a:solidFill>
                  <a:srgbClr val="0000FF"/>
                </a:solidFill>
              </a:rPr>
              <a:t>4</a:t>
            </a:r>
            <a:r>
              <a:rPr lang="en-US" altLang="ru-RU" sz="2400">
                <a:solidFill>
                  <a:srgbClr val="0000FF"/>
                </a:solidFill>
              </a:rPr>
              <a:t>=|</a:t>
            </a:r>
            <a:r>
              <a:rPr lang="en-US" altLang="ru-RU" sz="2400" b="1">
                <a:solidFill>
                  <a:srgbClr val="0000FF"/>
                </a:solidFill>
              </a:rPr>
              <a:t>H</a:t>
            </a:r>
            <a:r>
              <a:rPr lang="en-US" altLang="ru-RU" sz="2400" b="1" baseline="-25000">
                <a:solidFill>
                  <a:srgbClr val="0000FF"/>
                </a:solidFill>
              </a:rPr>
              <a:t>4</a:t>
            </a:r>
            <a:r>
              <a:rPr lang="en-US" altLang="ru-RU" sz="2400">
                <a:solidFill>
                  <a:srgbClr val="0000FF"/>
                </a:solidFill>
              </a:rPr>
              <a:t>|</a:t>
            </a:r>
            <a:r>
              <a:rPr lang="en-US" altLang="ru-RU" sz="2400" b="1" i="1">
                <a:solidFill>
                  <a:srgbClr val="0000FF"/>
                </a:solidFill>
              </a:rPr>
              <a:t>=1/d</a:t>
            </a:r>
            <a:r>
              <a:rPr lang="en-US" altLang="ru-RU" sz="2400" b="1" i="1" baseline="-25000">
                <a:solidFill>
                  <a:srgbClr val="0000FF"/>
                </a:solidFill>
              </a:rPr>
              <a:t>4</a:t>
            </a:r>
            <a:endParaRPr lang="ru-RU" altLang="ru-RU" sz="2400"/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="" xmlns:a16="http://schemas.microsoft.com/office/drawing/2014/main" id="{704DD572-0848-4C84-A14D-B7E7D3AFE418}"/>
              </a:ext>
            </a:extLst>
          </p:cNvPr>
          <p:cNvCxnSpPr/>
          <p:nvPr/>
        </p:nvCxnSpPr>
        <p:spPr>
          <a:xfrm>
            <a:off x="2843213" y="4017013"/>
            <a:ext cx="230505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Объект 14">
            <a:extLst>
              <a:ext uri="{FF2B5EF4-FFF2-40B4-BE49-F238E27FC236}">
                <a16:creationId xmlns="" xmlns:a16="http://schemas.microsoft.com/office/drawing/2014/main" id="{D0A4D886-59E5-4AAE-9EA5-F209B53DFF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5038" y="2301875"/>
          <a:ext cx="1800225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495085" imgH="393529" progId="">
                  <p:embed/>
                </p:oleObj>
              </mc:Choice>
              <mc:Fallback>
                <p:oleObj name="Equation" r:id="rId3" imgW="495085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2301875"/>
                        <a:ext cx="1800225" cy="1430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20">
            <a:extLst>
              <a:ext uri="{FF2B5EF4-FFF2-40B4-BE49-F238E27FC236}">
                <a16:creationId xmlns="" xmlns:a16="http://schemas.microsoft.com/office/drawing/2014/main" id="{2D37379D-3262-49CF-A3E2-6439220FF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3797300"/>
            <a:ext cx="1944688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Вектор </a:t>
            </a:r>
            <a:r>
              <a:rPr lang="en-US" altLang="ru-RU" sz="1800" b="1">
                <a:solidFill>
                  <a:srgbClr val="3333FF"/>
                </a:solidFill>
              </a:rPr>
              <a:t>H</a:t>
            </a:r>
            <a:r>
              <a:rPr lang="ru-RU" altLang="ru-RU" sz="1800">
                <a:solidFill>
                  <a:srgbClr val="3333FF"/>
                </a:solidFill>
              </a:rPr>
              <a:t> это нормаль к плоскостям с</a:t>
            </a:r>
            <a:r>
              <a:rPr lang="en-US" altLang="ru-RU" sz="1800">
                <a:solidFill>
                  <a:srgbClr val="3333FF"/>
                </a:solidFill>
              </a:rPr>
              <a:t> </a:t>
            </a:r>
            <a:r>
              <a:rPr lang="ru-RU" altLang="ru-RU" sz="1800">
                <a:solidFill>
                  <a:srgbClr val="3333FF"/>
                </a:solidFill>
              </a:rPr>
              <a:t>индексами (</a:t>
            </a:r>
            <a:r>
              <a:rPr lang="en-US" altLang="ru-RU" sz="1800">
                <a:solidFill>
                  <a:srgbClr val="3333FF"/>
                </a:solidFill>
              </a:rPr>
              <a:t>hkl)</a:t>
            </a:r>
            <a:endParaRPr lang="ru-RU" altLang="ru-RU" sz="1800">
              <a:solidFill>
                <a:srgbClr val="3333FF"/>
              </a:solidFill>
            </a:endParaRPr>
          </a:p>
        </p:txBody>
      </p:sp>
      <p:sp>
        <p:nvSpPr>
          <p:cNvPr id="54" name="TextBox 21">
            <a:extLst>
              <a:ext uri="{FF2B5EF4-FFF2-40B4-BE49-F238E27FC236}">
                <a16:creationId xmlns="" xmlns:a16="http://schemas.microsoft.com/office/drawing/2014/main" id="{0A2D379B-1780-4409-803B-25CE8AD98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42038"/>
            <a:ext cx="912018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3333FF"/>
                </a:solidFill>
              </a:rPr>
              <a:t>Если все ориентации  кристаллитов в поликристалле равновероятны, концы векторов </a:t>
            </a:r>
            <a:r>
              <a:rPr lang="en-US" altLang="ru-RU" sz="2000" b="1">
                <a:solidFill>
                  <a:srgbClr val="3333FF"/>
                </a:solidFill>
              </a:rPr>
              <a:t>H</a:t>
            </a:r>
            <a:r>
              <a:rPr lang="en-US" altLang="ru-RU" sz="2000" baseline="-25000">
                <a:solidFill>
                  <a:srgbClr val="3333FF"/>
                </a:solidFill>
              </a:rPr>
              <a:t>hkl</a:t>
            </a:r>
            <a:r>
              <a:rPr lang="ru-RU" altLang="ru-RU" sz="2000">
                <a:solidFill>
                  <a:srgbClr val="3333FF"/>
                </a:solidFill>
              </a:rPr>
              <a:t> будут лежать на сферах радиуса 1</a:t>
            </a:r>
            <a:r>
              <a:rPr lang="en-US" altLang="ru-RU" sz="2000">
                <a:solidFill>
                  <a:srgbClr val="3333FF"/>
                </a:solidFill>
              </a:rPr>
              <a:t>/d</a:t>
            </a:r>
            <a:r>
              <a:rPr lang="en-US" altLang="ru-RU" sz="2000" baseline="-25000">
                <a:solidFill>
                  <a:srgbClr val="3333FF"/>
                </a:solidFill>
              </a:rPr>
              <a:t>hkl</a:t>
            </a:r>
            <a:endParaRPr lang="ru-RU" altLang="ru-RU" sz="2000" baseline="-25000">
              <a:solidFill>
                <a:srgbClr val="3333FF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DBA7630-A774-4DF3-86EA-F36D2D120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9144000" cy="144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0000FF"/>
                </a:solidFill>
              </a:rPr>
              <a:t>Модель поликристалла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0000FF"/>
                </a:solidFill>
              </a:rPr>
              <a:t>в обратном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413510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/>
      <p:bldP spid="11" grpId="0" animBg="1"/>
      <p:bldP spid="21" grpId="0" animBg="1"/>
      <p:bldP spid="24" grpId="0" animBg="1"/>
      <p:bldP spid="43" grpId="0" animBg="1"/>
      <p:bldP spid="49" grpId="0" animBg="1"/>
      <p:bldP spid="53" grpId="0" animBg="1"/>
      <p:bldP spid="54" grpId="0" animBg="1"/>
      <p:bldP spid="5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E4D5147F-4609-4C48-B197-1399AC71433A}"/>
              </a:ext>
            </a:extLst>
          </p:cNvPr>
          <p:cNvSpPr/>
          <p:nvPr/>
        </p:nvSpPr>
        <p:spPr>
          <a:xfrm>
            <a:off x="3355975" y="957263"/>
            <a:ext cx="4897438" cy="4725987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="" xmlns:a16="http://schemas.microsoft.com/office/drawing/2014/main" id="{AC280FC0-F216-4657-B00B-96757BAC45BB}"/>
              </a:ext>
            </a:extLst>
          </p:cNvPr>
          <p:cNvCxnSpPr>
            <a:stCxn id="18" idx="2"/>
          </p:cNvCxnSpPr>
          <p:nvPr/>
        </p:nvCxnSpPr>
        <p:spPr>
          <a:xfrm flipV="1">
            <a:off x="3752850" y="3338513"/>
            <a:ext cx="1979613" cy="9525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6BBF8BE8-DBB5-4368-8192-7AD6B20A7B05}"/>
              </a:ext>
            </a:extLst>
          </p:cNvPr>
          <p:cNvSpPr/>
          <p:nvPr/>
        </p:nvSpPr>
        <p:spPr>
          <a:xfrm>
            <a:off x="1879600" y="1484313"/>
            <a:ext cx="3889375" cy="3743325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E81AD6A1-1534-4B2D-8A02-AEC086A263C3}"/>
              </a:ext>
            </a:extLst>
          </p:cNvPr>
          <p:cNvCxnSpPr/>
          <p:nvPr/>
        </p:nvCxnSpPr>
        <p:spPr>
          <a:xfrm flipH="1" flipV="1">
            <a:off x="4221163" y="1484313"/>
            <a:ext cx="1547812" cy="187166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FDC2AF3C-D634-44DD-8C71-F5FA2EA5937C}"/>
              </a:ext>
            </a:extLst>
          </p:cNvPr>
          <p:cNvSpPr/>
          <p:nvPr/>
        </p:nvSpPr>
        <p:spPr>
          <a:xfrm>
            <a:off x="4076700" y="1530350"/>
            <a:ext cx="360363" cy="3651250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38919" name="Объект 12">
            <a:extLst>
              <a:ext uri="{FF2B5EF4-FFF2-40B4-BE49-F238E27FC236}">
                <a16:creationId xmlns="" xmlns:a16="http://schemas.microsoft.com/office/drawing/2014/main" id="{969D2A1F-D1D2-416C-AC4A-0C8405EB17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9675" y="1665288"/>
          <a:ext cx="15430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3" imgW="736600" imgH="431800" progId="">
                  <p:embed/>
                </p:oleObj>
              </mc:Choice>
              <mc:Fallback>
                <p:oleObj name="Equation" r:id="rId3" imgW="7366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1665288"/>
                        <a:ext cx="1543050" cy="904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TextBox 13">
            <a:extLst>
              <a:ext uri="{FF2B5EF4-FFF2-40B4-BE49-F238E27FC236}">
                <a16:creationId xmlns="" xmlns:a16="http://schemas.microsoft.com/office/drawing/2014/main" id="{C604E349-2F65-4E36-A514-56CA55BD9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159125"/>
            <a:ext cx="363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O</a:t>
            </a:r>
            <a:endParaRPr lang="ru-RU" altLang="ru-RU" sz="1800"/>
          </a:p>
        </p:txBody>
      </p:sp>
      <p:sp>
        <p:nvSpPr>
          <p:cNvPr id="38921" name="TextBox 14">
            <a:extLst>
              <a:ext uri="{FF2B5EF4-FFF2-40B4-BE49-F238E27FC236}">
                <a16:creationId xmlns="" xmlns:a16="http://schemas.microsoft.com/office/drawing/2014/main" id="{C5935E0E-3BA3-4A7F-AF54-7173CB9B8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1346200"/>
            <a:ext cx="19224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Сфера Эвальда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788B92-6050-47FC-AE89-736565DD2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5853113"/>
            <a:ext cx="4814887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Сферическая поверхность образованная концами векторов </a:t>
            </a:r>
            <a:r>
              <a:rPr lang="en-US" altLang="ru-RU" sz="1800" b="1"/>
              <a:t>H</a:t>
            </a:r>
            <a:r>
              <a:rPr lang="en-US" altLang="ru-RU" sz="1800" baseline="-25000"/>
              <a:t>hkl</a:t>
            </a:r>
            <a:r>
              <a:rPr lang="en-US" altLang="ru-RU" sz="1800"/>
              <a:t> </a:t>
            </a:r>
            <a:endParaRPr lang="ru-RU" altLang="ru-RU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поликристаллического образца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AC99E783-DEEB-4C18-8100-AB16882E1E3E}"/>
              </a:ext>
            </a:extLst>
          </p:cNvPr>
          <p:cNvCxnSpPr/>
          <p:nvPr/>
        </p:nvCxnSpPr>
        <p:spPr>
          <a:xfrm flipH="1" flipV="1">
            <a:off x="6105525" y="4483100"/>
            <a:ext cx="627063" cy="13700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5F385B-620B-4197-8641-192199A9C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5613400"/>
            <a:ext cx="3763963" cy="1201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Дифракционное отражение </a:t>
            </a:r>
            <a:endParaRPr lang="en-US" altLang="ru-RU" sz="18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от плоскостей (</a:t>
            </a:r>
            <a:r>
              <a:rPr lang="en-US" altLang="ru-RU" sz="1800"/>
              <a:t>hkl) </a:t>
            </a:r>
            <a:r>
              <a:rPr lang="ru-RU" altLang="ru-RU" sz="1800"/>
              <a:t>в виде окружности образованной пересечением двух сфер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6E7B8F9E-BE21-4846-BC99-4BA40D837D7D}"/>
              </a:ext>
            </a:extLst>
          </p:cNvPr>
          <p:cNvCxnSpPr>
            <a:stCxn id="12" idx="0"/>
          </p:cNvCxnSpPr>
          <p:nvPr/>
        </p:nvCxnSpPr>
        <p:spPr>
          <a:xfrm flipV="1">
            <a:off x="2093913" y="3838575"/>
            <a:ext cx="2008187" cy="17748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F7B12EE1-F16A-42AE-871C-CDAA3A2C0310}"/>
              </a:ext>
            </a:extLst>
          </p:cNvPr>
          <p:cNvSpPr/>
          <p:nvPr/>
        </p:nvSpPr>
        <p:spPr>
          <a:xfrm>
            <a:off x="3752850" y="3292475"/>
            <a:ext cx="125413" cy="109538"/>
          </a:xfrm>
          <a:prstGeom prst="ellipse">
            <a:avLst/>
          </a:prstGeom>
          <a:solidFill>
            <a:schemeClr val="tx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EE3A4D19-854A-47B2-B7CA-2E4C3E4DDADA}"/>
              </a:ext>
            </a:extLst>
          </p:cNvPr>
          <p:cNvCxnSpPr/>
          <p:nvPr/>
        </p:nvCxnSpPr>
        <p:spPr>
          <a:xfrm>
            <a:off x="825500" y="3346450"/>
            <a:ext cx="2927350" cy="0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68EFC79-3417-4A16-B5EC-89428831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2884488"/>
            <a:ext cx="522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/>
              <a:t>K</a:t>
            </a:r>
            <a:r>
              <a:rPr lang="en-US" altLang="ru-RU" sz="2400" baseline="-25000"/>
              <a:t>0</a:t>
            </a:r>
            <a:endParaRPr lang="ru-RU" altLang="ru-RU" sz="2400" baseline="-25000"/>
          </a:p>
        </p:txBody>
      </p:sp>
      <p:cxnSp>
        <p:nvCxnSpPr>
          <p:cNvPr id="38913" name="Прямая со стрелкой 38912">
            <a:extLst>
              <a:ext uri="{FF2B5EF4-FFF2-40B4-BE49-F238E27FC236}">
                <a16:creationId xmlns="" xmlns:a16="http://schemas.microsoft.com/office/drawing/2014/main" id="{CB02268D-7DD8-4B9A-B038-FCBA1502503E}"/>
              </a:ext>
            </a:extLst>
          </p:cNvPr>
          <p:cNvCxnSpPr>
            <a:stCxn id="18" idx="0"/>
            <a:endCxn id="11" idx="0"/>
          </p:cNvCxnSpPr>
          <p:nvPr/>
        </p:nvCxnSpPr>
        <p:spPr>
          <a:xfrm flipV="1">
            <a:off x="3814763" y="1530350"/>
            <a:ext cx="441325" cy="1762125"/>
          </a:xfrm>
          <a:prstGeom prst="straightConnector1">
            <a:avLst/>
          </a:prstGeom>
          <a:ln w="571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4" name="TextBox 38913">
            <a:extLst>
              <a:ext uri="{FF2B5EF4-FFF2-40B4-BE49-F238E27FC236}">
                <a16:creationId xmlns="" xmlns:a16="http://schemas.microsoft.com/office/drawing/2014/main" id="{CABE8743-5F59-4964-A3CA-E13671D81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2179638"/>
            <a:ext cx="55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/>
              <a:t>K</a:t>
            </a:r>
            <a:r>
              <a:rPr lang="en-US" altLang="ru-RU" sz="2400" b="1" baseline="-25000"/>
              <a:t>H</a:t>
            </a:r>
            <a:endParaRPr lang="ru-RU" altLang="ru-RU" sz="2400" b="1" baseline="-25000"/>
          </a:p>
        </p:txBody>
      </p:sp>
      <p:sp>
        <p:nvSpPr>
          <p:cNvPr id="38922" name="TextBox 38921">
            <a:extLst>
              <a:ext uri="{FF2B5EF4-FFF2-40B4-BE49-F238E27FC236}">
                <a16:creationId xmlns="" xmlns:a16="http://schemas.microsoft.com/office/drawing/2014/main" id="{E7CFDF2C-5E57-4082-8B9D-FA9B31F9F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922588"/>
            <a:ext cx="24034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Рентгеновский пучок</a:t>
            </a:r>
          </a:p>
        </p:txBody>
      </p:sp>
      <p:sp>
        <p:nvSpPr>
          <p:cNvPr id="38923" name="TextBox 38922">
            <a:extLst>
              <a:ext uri="{FF2B5EF4-FFF2-40B4-BE49-F238E27FC236}">
                <a16:creationId xmlns="" xmlns:a16="http://schemas.microsoft.com/office/drawing/2014/main" id="{FBE9BC25-4E87-4F7B-B43A-97CB237FB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863"/>
            <a:ext cx="91440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333FF"/>
                </a:solidFill>
              </a:rPr>
              <a:t>Схема образования дебаевского дифракционного кольца</a:t>
            </a:r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8A9E8528-CB74-489E-A80A-0C399C6D6330}"/>
              </a:ext>
            </a:extLst>
          </p:cNvPr>
          <p:cNvSpPr/>
          <p:nvPr/>
        </p:nvSpPr>
        <p:spPr>
          <a:xfrm>
            <a:off x="5729288" y="3284538"/>
            <a:ext cx="123825" cy="109537"/>
          </a:xfrm>
          <a:prstGeom prst="ellipse">
            <a:avLst/>
          </a:prstGeom>
          <a:solidFill>
            <a:schemeClr val="tx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924" name="TextBox 38923">
            <a:extLst>
              <a:ext uri="{FF2B5EF4-FFF2-40B4-BE49-F238E27FC236}">
                <a16:creationId xmlns="" xmlns:a16="http://schemas.microsoft.com/office/drawing/2014/main" id="{47BCA30C-6D75-4D86-BD6A-ABE50B2B4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3411538"/>
            <a:ext cx="449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O</a:t>
            </a:r>
            <a:r>
              <a:rPr lang="en-US" altLang="ru-RU" sz="1800" baseline="-25000"/>
              <a:t>1</a:t>
            </a:r>
            <a:endParaRPr lang="ru-RU" altLang="ru-RU" sz="1800" baseline="-25000"/>
          </a:p>
        </p:txBody>
      </p:sp>
    </p:spTree>
    <p:extLst>
      <p:ext uri="{BB962C8B-B14F-4D97-AF65-F5344CB8AC3E}">
        <p14:creationId xmlns:p14="http://schemas.microsoft.com/office/powerpoint/2010/main" val="387369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1" grpId="0" animBg="1"/>
      <p:bldP spid="38920" grpId="0"/>
      <p:bldP spid="38921" grpId="0" animBg="1"/>
      <p:bldP spid="3" grpId="0" animBg="1"/>
      <p:bldP spid="12" grpId="0" animBg="1"/>
      <p:bldP spid="18" grpId="0" animBg="1"/>
      <p:bldP spid="26" grpId="0"/>
      <p:bldP spid="38914" grpId="0"/>
      <p:bldP spid="38922" grpId="0" animBg="1"/>
      <p:bldP spid="38923" grpId="0" animBg="1"/>
      <p:bldP spid="44" grpId="0" animBg="1"/>
      <p:bldP spid="389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9" name="Rectangle 11">
            <a:extLst>
              <a:ext uri="{FF2B5EF4-FFF2-40B4-BE49-F238E27FC236}">
                <a16:creationId xmlns="" xmlns:a16="http://schemas.microsoft.com/office/drawing/2014/main" id="{65CE1316-48BD-49EA-9BB9-7227DCC2C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5235575"/>
            <a:ext cx="4679950" cy="15113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</a:endParaRPr>
          </a:p>
        </p:txBody>
      </p:sp>
      <p:sp>
        <p:nvSpPr>
          <p:cNvPr id="62467" name="Text Box 5">
            <a:extLst>
              <a:ext uri="{FF2B5EF4-FFF2-40B4-BE49-F238E27FC236}">
                <a16:creationId xmlns="" xmlns:a16="http://schemas.microsoft.com/office/drawing/2014/main" id="{6737F966-A173-419B-98E1-C6CF08FE0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603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3333FF"/>
              </a:solidFill>
            </a:endParaRPr>
          </a:p>
        </p:txBody>
      </p:sp>
      <p:pic>
        <p:nvPicPr>
          <p:cNvPr id="211974" name="Picture 6" descr="Deb">
            <a:extLst>
              <a:ext uri="{FF2B5EF4-FFF2-40B4-BE49-F238E27FC236}">
                <a16:creationId xmlns="" xmlns:a16="http://schemas.microsoft.com/office/drawing/2014/main" id="{2C321DC4-0FA0-4418-92B1-41CC5B9F5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700213"/>
            <a:ext cx="483076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5" name="Text Box 7">
            <a:extLst>
              <a:ext uri="{FF2B5EF4-FFF2-40B4-BE49-F238E27FC236}">
                <a16:creationId xmlns="" xmlns:a16="http://schemas.microsoft.com/office/drawing/2014/main" id="{970F2528-A12D-4CB7-9247-68895531E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-4763"/>
            <a:ext cx="91440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3333FF"/>
                </a:solidFill>
              </a:rPr>
              <a:t>Геометрическая схема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3333FF"/>
                </a:solidFill>
              </a:rPr>
              <a:t>получения порошковых рентгенограмм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3333FF"/>
                </a:solidFill>
              </a:rPr>
              <a:t>(рентгенограмм Дебая-Шерера)</a:t>
            </a:r>
          </a:p>
        </p:txBody>
      </p:sp>
      <p:graphicFrame>
        <p:nvGraphicFramePr>
          <p:cNvPr id="211976" name="Object 8">
            <a:extLst>
              <a:ext uri="{FF2B5EF4-FFF2-40B4-BE49-F238E27FC236}">
                <a16:creationId xmlns="" xmlns:a16="http://schemas.microsoft.com/office/drawing/2014/main" id="{4F5B8355-770B-4AF8-9ED7-1944D3B33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65725" y="1700213"/>
          <a:ext cx="35560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4" imgW="774028" imgH="177646" progId="">
                  <p:embed/>
                </p:oleObj>
              </mc:Choice>
              <mc:Fallback>
                <p:oleObj name="Equation" r:id="rId4" imgW="774028" imgH="1776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725" y="1700213"/>
                        <a:ext cx="3556000" cy="815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7" name="Object 9">
            <a:extLst>
              <a:ext uri="{FF2B5EF4-FFF2-40B4-BE49-F238E27FC236}">
                <a16:creationId xmlns="" xmlns:a16="http://schemas.microsoft.com/office/drawing/2014/main" id="{E8C6A2B6-C25F-41B5-B435-710B0BF18C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1625" y="2852738"/>
          <a:ext cx="3201988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6" imgW="787058" imgH="393529" progId="">
                  <p:embed/>
                </p:oleObj>
              </mc:Choice>
              <mc:Fallback>
                <p:oleObj name="Equation" r:id="rId6" imgW="787058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2852738"/>
                        <a:ext cx="3201988" cy="1603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8" name="Object 10">
            <a:extLst>
              <a:ext uri="{FF2B5EF4-FFF2-40B4-BE49-F238E27FC236}">
                <a16:creationId xmlns="" xmlns:a16="http://schemas.microsoft.com/office/drawing/2014/main" id="{CCC82F45-3618-4780-9A1B-638564C386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4938" y="5311775"/>
          <a:ext cx="4537075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8" imgW="1485255" imgH="444307" progId="">
                  <p:embed/>
                </p:oleObj>
              </mc:Choice>
              <mc:Fallback>
                <p:oleObj name="Equation" r:id="rId8" imgW="1485255" imgH="44430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5311775"/>
                        <a:ext cx="4537075" cy="1357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TextBox 1">
            <a:extLst>
              <a:ext uri="{FF2B5EF4-FFF2-40B4-BE49-F238E27FC236}">
                <a16:creationId xmlns="" xmlns:a16="http://schemas.microsoft.com/office/drawing/2014/main" id="{7112E0A2-341C-44D4-8372-13B297568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663" y="5759450"/>
            <a:ext cx="408463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Для кубической симметрии</a:t>
            </a:r>
          </a:p>
        </p:txBody>
      </p:sp>
    </p:spTree>
    <p:extLst>
      <p:ext uri="{BB962C8B-B14F-4D97-AF65-F5344CB8AC3E}">
        <p14:creationId xmlns:p14="http://schemas.microsoft.com/office/powerpoint/2010/main" val="366970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9" grpId="0" animBg="1"/>
      <p:bldP spid="211975" grpId="0" animBg="1"/>
      <p:bldP spid="563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IMG_0001b">
            <a:extLst>
              <a:ext uri="{FF2B5EF4-FFF2-40B4-BE49-F238E27FC236}">
                <a16:creationId xmlns="" xmlns:a16="http://schemas.microsoft.com/office/drawing/2014/main" id="{37F80FE0-0B26-4D44-AC0C-39B92AA8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2675"/>
            <a:ext cx="67056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DebaegammCoob-1a">
            <a:extLst>
              <a:ext uri="{FF2B5EF4-FFF2-40B4-BE49-F238E27FC236}">
                <a16:creationId xmlns="" xmlns:a16="http://schemas.microsoft.com/office/drawing/2014/main" id="{745B0CDB-AE2F-4F95-AD42-92568CC3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1002675"/>
            <a:ext cx="17526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6">
            <a:extLst>
              <a:ext uri="{FF2B5EF4-FFF2-40B4-BE49-F238E27FC236}">
                <a16:creationId xmlns="" xmlns:a16="http://schemas.microsoft.com/office/drawing/2014/main" id="{0E27E92D-325E-47B5-825C-4D37519A7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0" y="100267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P</a:t>
            </a:r>
            <a:endParaRPr lang="ru-RU" altLang="ru-RU" sz="1800"/>
          </a:p>
        </p:txBody>
      </p:sp>
      <p:sp>
        <p:nvSpPr>
          <p:cNvPr id="29701" name="Text Box 7">
            <a:extLst>
              <a:ext uri="{FF2B5EF4-FFF2-40B4-BE49-F238E27FC236}">
                <a16:creationId xmlns="" xmlns:a16="http://schemas.microsoft.com/office/drawing/2014/main" id="{C410AF1D-F2FF-4495-8BBB-EAEEB53EF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100267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F</a:t>
            </a:r>
            <a:endParaRPr lang="ru-RU" altLang="ru-RU" sz="1800"/>
          </a:p>
        </p:txBody>
      </p:sp>
      <p:sp>
        <p:nvSpPr>
          <p:cNvPr id="29702" name="Text Box 8">
            <a:extLst>
              <a:ext uri="{FF2B5EF4-FFF2-40B4-BE49-F238E27FC236}">
                <a16:creationId xmlns="" xmlns:a16="http://schemas.microsoft.com/office/drawing/2014/main" id="{5119854A-90BC-4EFE-82C8-0BD468678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038" y="1002675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I</a:t>
            </a:r>
            <a:endParaRPr lang="ru-RU" altLang="ru-RU" sz="1800"/>
          </a:p>
        </p:txBody>
      </p:sp>
      <p:sp>
        <p:nvSpPr>
          <p:cNvPr id="29703" name="TextBox 1">
            <a:extLst>
              <a:ext uri="{FF2B5EF4-FFF2-40B4-BE49-F238E27FC236}">
                <a16:creationId xmlns="" xmlns:a16="http://schemas.microsoft.com/office/drawing/2014/main" id="{5679228F-7786-40E9-B857-25AE461E6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4700" y="5827088"/>
            <a:ext cx="1795463" cy="915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Дебаеграммы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кубического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кристалла</a:t>
            </a:r>
          </a:p>
        </p:txBody>
      </p:sp>
      <p:sp>
        <p:nvSpPr>
          <p:cNvPr id="63496" name="Text Box 10">
            <a:extLst>
              <a:ext uri="{FF2B5EF4-FFF2-40B4-BE49-F238E27FC236}">
                <a16:creationId xmlns="" xmlns:a16="http://schemas.microsoft.com/office/drawing/2014/main" id="{5A736E56-06D1-42C0-8D2C-9C17A8B9A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5"/>
            <a:ext cx="91440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>
                <a:solidFill>
                  <a:srgbClr val="3333FF"/>
                </a:solidFill>
              </a:rPr>
              <a:t>Метод Дебая-Шерера</a:t>
            </a:r>
          </a:p>
        </p:txBody>
      </p:sp>
    </p:spTree>
    <p:extLst>
      <p:ext uri="{BB962C8B-B14F-4D97-AF65-F5344CB8AC3E}">
        <p14:creationId xmlns:p14="http://schemas.microsoft.com/office/powerpoint/2010/main" val="422819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  <p:bldP spid="2970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>
            <a:extLst>
              <a:ext uri="{FF2B5EF4-FFF2-40B4-BE49-F238E27FC236}">
                <a16:creationId xmlns="" xmlns:a16="http://schemas.microsoft.com/office/drawing/2014/main" id="{F712C5CE-DA08-4218-9EAD-64489CA50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49950"/>
            <a:ext cx="3563938" cy="792163"/>
          </a:xfrm>
          <a:prstGeom prst="rect">
            <a:avLst/>
          </a:prstGeom>
          <a:solidFill>
            <a:schemeClr val="accent1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7045" name="Rectangle 5">
            <a:extLst>
              <a:ext uri="{FF2B5EF4-FFF2-40B4-BE49-F238E27FC236}">
                <a16:creationId xmlns="" xmlns:a16="http://schemas.microsoft.com/office/drawing/2014/main" id="{4435394A-D2A2-498F-83B6-64B7A7B23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121275"/>
            <a:ext cx="2519362" cy="76517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87046" name="Picture 6" descr="Deby-P">
            <a:extLst>
              <a:ext uri="{FF2B5EF4-FFF2-40B4-BE49-F238E27FC236}">
                <a16:creationId xmlns="" xmlns:a16="http://schemas.microsoft.com/office/drawing/2014/main" id="{9E5764AC-396B-4FC9-AE43-91D63AF95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8316416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 descr="Debay-I">
            <a:extLst>
              <a:ext uri="{FF2B5EF4-FFF2-40B4-BE49-F238E27FC236}">
                <a16:creationId xmlns="" xmlns:a16="http://schemas.microsoft.com/office/drawing/2014/main" id="{0FCEB796-AA57-406B-9608-6CF656A8D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75"/>
            <a:ext cx="8316416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8" descr="Debay-Fa">
            <a:extLst>
              <a:ext uri="{FF2B5EF4-FFF2-40B4-BE49-F238E27FC236}">
                <a16:creationId xmlns="" xmlns:a16="http://schemas.microsoft.com/office/drawing/2014/main" id="{FC33C66E-2073-4A44-A887-BB960B1BB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1950"/>
            <a:ext cx="831641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9" descr="pk">
            <a:extLst>
              <a:ext uri="{FF2B5EF4-FFF2-40B4-BE49-F238E27FC236}">
                <a16:creationId xmlns="" xmlns:a16="http://schemas.microsoft.com/office/drawing/2014/main" id="{02966C48-328A-44DB-AFE7-9DCA828A9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20" y="1435100"/>
            <a:ext cx="6540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Picture 10" descr="IK">
            <a:extLst>
              <a:ext uri="{FF2B5EF4-FFF2-40B4-BE49-F238E27FC236}">
                <a16:creationId xmlns="" xmlns:a16="http://schemas.microsoft.com/office/drawing/2014/main" id="{0EF2FDD1-ADEF-4689-AA83-2583E4D0B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2798762"/>
            <a:ext cx="63658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1" name="Picture 11" descr="FK">
            <a:extLst>
              <a:ext uri="{FF2B5EF4-FFF2-40B4-BE49-F238E27FC236}">
                <a16:creationId xmlns="" xmlns:a16="http://schemas.microsoft.com/office/drawing/2014/main" id="{2D11597D-A8C3-4C75-828F-72222FA21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4171950"/>
            <a:ext cx="6667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2" name="Text Box 12">
            <a:extLst>
              <a:ext uri="{FF2B5EF4-FFF2-40B4-BE49-F238E27FC236}">
                <a16:creationId xmlns="" xmlns:a16="http://schemas.microsoft.com/office/drawing/2014/main" id="{F4AC2806-5D16-44FF-BB99-64656EE72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96938"/>
            <a:ext cx="91440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Примитивная кубическая решетка - </a:t>
            </a:r>
            <a:r>
              <a:rPr lang="en-US" altLang="ru-RU" sz="2400"/>
              <a:t>ReO</a:t>
            </a:r>
            <a:r>
              <a:rPr lang="ru-RU" altLang="ru-RU" sz="2400" baseline="-25000"/>
              <a:t>3</a:t>
            </a:r>
            <a:r>
              <a:rPr lang="ru-RU" altLang="ru-RU" sz="2400"/>
              <a:t> </a:t>
            </a:r>
          </a:p>
        </p:txBody>
      </p:sp>
      <p:sp>
        <p:nvSpPr>
          <p:cNvPr id="87053" name="Text Box 13">
            <a:extLst>
              <a:ext uri="{FF2B5EF4-FFF2-40B4-BE49-F238E27FC236}">
                <a16:creationId xmlns="" xmlns:a16="http://schemas.microsoft.com/office/drawing/2014/main" id="{3A7C0743-1DC9-4B97-9380-F85285C93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85988"/>
            <a:ext cx="91440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Объемоцентрированная</a:t>
            </a:r>
            <a:r>
              <a:rPr lang="ru-RU" altLang="ru-RU" sz="1200"/>
              <a:t> </a:t>
            </a:r>
            <a:r>
              <a:rPr lang="ru-RU" altLang="ru-RU" sz="2400"/>
              <a:t>кубическая решетка </a:t>
            </a:r>
            <a:r>
              <a:rPr lang="en-US" altLang="ru-RU" sz="2400"/>
              <a:t>– </a:t>
            </a:r>
            <a:r>
              <a:rPr lang="ru-RU" altLang="ru-RU" sz="2400"/>
              <a:t>порошек </a:t>
            </a:r>
            <a:r>
              <a:rPr lang="en-US" altLang="ru-RU" sz="2400"/>
              <a:t>W</a:t>
            </a:r>
            <a:r>
              <a:rPr lang="ru-RU" altLang="ru-RU" sz="2400"/>
              <a:t> </a:t>
            </a:r>
          </a:p>
        </p:txBody>
      </p:sp>
      <p:sp>
        <p:nvSpPr>
          <p:cNvPr id="87054" name="Text Box 14">
            <a:extLst>
              <a:ext uri="{FF2B5EF4-FFF2-40B4-BE49-F238E27FC236}">
                <a16:creationId xmlns="" xmlns:a16="http://schemas.microsoft.com/office/drawing/2014/main" id="{16AD4640-6E98-4BB7-81EF-C3B537B76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14738"/>
            <a:ext cx="913947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Гранецентрированная кубическая решетка </a:t>
            </a:r>
            <a:r>
              <a:rPr lang="en-US" altLang="ru-RU" sz="2400" dirty="0"/>
              <a:t>- Ni</a:t>
            </a:r>
            <a:endParaRPr lang="ru-RU" altLang="ru-RU" sz="2400" dirty="0"/>
          </a:p>
        </p:txBody>
      </p:sp>
      <p:graphicFrame>
        <p:nvGraphicFramePr>
          <p:cNvPr id="87055" name="Object 15">
            <a:extLst>
              <a:ext uri="{FF2B5EF4-FFF2-40B4-BE49-F238E27FC236}">
                <a16:creationId xmlns="" xmlns:a16="http://schemas.microsoft.com/office/drawing/2014/main" id="{D85A0BD8-75D0-48EF-B08D-B8C1661429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5" y="6046788"/>
          <a:ext cx="345598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9" imgW="2641600" imgH="457200" progId="">
                  <p:embed/>
                </p:oleObj>
              </mc:Choice>
              <mc:Fallback>
                <p:oleObj name="Equation" r:id="rId9" imgW="264160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" y="6046788"/>
                        <a:ext cx="3455988" cy="5984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56" name="Object 16">
            <a:extLst>
              <a:ext uri="{FF2B5EF4-FFF2-40B4-BE49-F238E27FC236}">
                <a16:creationId xmlns="" xmlns:a16="http://schemas.microsoft.com/office/drawing/2014/main" id="{963EA17F-4254-44AB-AD7B-C9A2C79B9D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5199063"/>
          <a:ext cx="237648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11" imgW="1879600" imgH="457200" progId="">
                  <p:embed/>
                </p:oleObj>
              </mc:Choice>
              <mc:Fallback>
                <p:oleObj name="Equation" r:id="rId11" imgW="1879600" imgH="457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199063"/>
                        <a:ext cx="2376488" cy="579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7" name="Text Box 17">
            <a:extLst>
              <a:ext uri="{FF2B5EF4-FFF2-40B4-BE49-F238E27FC236}">
                <a16:creationId xmlns="" xmlns:a16="http://schemas.microsoft.com/office/drawing/2014/main" id="{9278E6B4-5C4F-4284-ABEC-86B4F0373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5210175"/>
            <a:ext cx="4481512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Правила погасаний рефлексов для объемоцентрированной кубической решетки</a:t>
            </a:r>
            <a:endParaRPr lang="ru-RU" altLang="ru-RU" sz="1800"/>
          </a:p>
        </p:txBody>
      </p:sp>
      <p:sp>
        <p:nvSpPr>
          <p:cNvPr id="87058" name="Text Box 18">
            <a:extLst>
              <a:ext uri="{FF2B5EF4-FFF2-40B4-BE49-F238E27FC236}">
                <a16:creationId xmlns="" xmlns:a16="http://schemas.microsoft.com/office/drawing/2014/main" id="{FC042032-6764-431C-B4FD-F3087D1A6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6053138"/>
            <a:ext cx="4481512" cy="585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/>
              <a:t>Правила погасаний рефлексов для гранецентрированной кубической решетки </a:t>
            </a:r>
            <a:endParaRPr lang="ru-RU" altLang="ru-RU" sz="1800"/>
          </a:p>
        </p:txBody>
      </p:sp>
      <p:sp>
        <p:nvSpPr>
          <p:cNvPr id="87059" name="AutoShape 19">
            <a:extLst>
              <a:ext uri="{FF2B5EF4-FFF2-40B4-BE49-F238E27FC236}">
                <a16:creationId xmlns="" xmlns:a16="http://schemas.microsoft.com/office/drawing/2014/main" id="{55A06DDD-D7DA-4196-ACDF-0EDB05AC3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5322888"/>
            <a:ext cx="792163" cy="360362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7060" name="AutoShape 20">
            <a:extLst>
              <a:ext uri="{FF2B5EF4-FFF2-40B4-BE49-F238E27FC236}">
                <a16:creationId xmlns="" xmlns:a16="http://schemas.microsoft.com/office/drawing/2014/main" id="{8644C1FE-54D3-49F6-9B6F-D604170A0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650" y="6165850"/>
            <a:ext cx="720725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6339" name="Text Box 21">
            <a:extLst>
              <a:ext uri="{FF2B5EF4-FFF2-40B4-BE49-F238E27FC236}">
                <a16:creationId xmlns="" xmlns:a16="http://schemas.microsoft.com/office/drawing/2014/main" id="{BBE74729-37A8-41BC-9FA3-DB8FD946B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38"/>
            <a:ext cx="91440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Примеры рентгенограмм полученных с порошковых образцов (рентгенограммы Дебая-Шерера)</a:t>
            </a:r>
            <a:endParaRPr lang="ru-RU" altLang="ru-RU" sz="2400" b="1"/>
          </a:p>
        </p:txBody>
      </p:sp>
    </p:spTree>
    <p:extLst>
      <p:ext uri="{BB962C8B-B14F-4D97-AF65-F5344CB8AC3E}">
        <p14:creationId xmlns:p14="http://schemas.microsoft.com/office/powerpoint/2010/main" val="228124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45" grpId="0" animBg="1"/>
      <p:bldP spid="87052" grpId="0" animBg="1"/>
      <p:bldP spid="87053" grpId="0" animBg="1"/>
      <p:bldP spid="87054" grpId="0" animBg="1"/>
      <p:bldP spid="87057" grpId="0" animBg="1"/>
      <p:bldP spid="87058" grpId="0" animBg="1"/>
      <p:bldP spid="87059" grpId="0" animBg="1"/>
      <p:bldP spid="87060" grpId="0" animBg="1"/>
      <p:bldP spid="5633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13"/>
          <p:cNvGraphicFramePr>
            <a:graphicFrameLocks noChangeAspect="1"/>
          </p:cNvGraphicFramePr>
          <p:nvPr>
            <p:extLst/>
          </p:nvPr>
        </p:nvGraphicFramePr>
        <p:xfrm>
          <a:off x="5833926" y="4674673"/>
          <a:ext cx="31813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3" imgW="2171520" imgH="685800" progId="Equation.DSMT4">
                  <p:embed/>
                </p:oleObj>
              </mc:Choice>
              <mc:Fallback>
                <p:oleObj name="Equation" r:id="rId3" imgW="21715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3926" y="4674673"/>
                        <a:ext cx="3181350" cy="1008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214"/>
          <p:cNvGraphicFramePr>
            <a:graphicFrameLocks noChangeAspect="1"/>
          </p:cNvGraphicFramePr>
          <p:nvPr>
            <p:extLst/>
          </p:nvPr>
        </p:nvGraphicFramePr>
        <p:xfrm>
          <a:off x="5546725" y="3517901"/>
          <a:ext cx="35972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5" imgW="2641320" imgH="685800" progId="Equation.DSMT4">
                  <p:embed/>
                </p:oleObj>
              </mc:Choice>
              <mc:Fallback>
                <p:oleObj name="Equation" r:id="rId5" imgW="26413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3517901"/>
                        <a:ext cx="3597275" cy="9413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810" name="Text Box 5"/>
          <p:cNvSpPr txBox="1">
            <a:spLocks noChangeArrowheads="1"/>
          </p:cNvSpPr>
          <p:nvPr/>
        </p:nvSpPr>
        <p:spPr bwMode="auto">
          <a:xfrm>
            <a:off x="0" y="3175"/>
            <a:ext cx="9144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3333FF"/>
                </a:solidFill>
                <a:latin typeface="Arial" pitchFamily="34" charset="0"/>
              </a:rPr>
              <a:t>Законы погасания для </a:t>
            </a:r>
            <a:r>
              <a:rPr lang="ru-RU" altLang="ru-RU" sz="2400" b="1" dirty="0">
                <a:latin typeface="Arial" pitchFamily="34" charset="0"/>
              </a:rPr>
              <a:t>примитивной</a:t>
            </a:r>
            <a:r>
              <a:rPr lang="en-US" altLang="ru-RU" sz="2400" b="1" dirty="0">
                <a:latin typeface="Arial" pitchFamily="34" charset="0"/>
              </a:rPr>
              <a:t> (P)</a:t>
            </a:r>
            <a:r>
              <a:rPr lang="ru-RU" altLang="ru-RU" sz="2400" b="1" dirty="0">
                <a:solidFill>
                  <a:srgbClr val="3333FF"/>
                </a:solidFill>
                <a:latin typeface="Arial" pitchFamily="34" charset="0"/>
              </a:rPr>
              <a:t>, </a:t>
            </a:r>
            <a:r>
              <a:rPr lang="en-US" altLang="ru-RU" sz="2400" b="1" dirty="0" err="1">
                <a:solidFill>
                  <a:srgbClr val="3333FF"/>
                </a:solidFill>
                <a:latin typeface="Arial" pitchFamily="34" charset="0"/>
              </a:rPr>
              <a:t>гранецентрированной</a:t>
            </a:r>
            <a:r>
              <a:rPr lang="en-US" altLang="ru-RU" sz="2400" b="1" dirty="0">
                <a:solidFill>
                  <a:srgbClr val="3333FF"/>
                </a:solidFill>
                <a:latin typeface="Arial" pitchFamily="34" charset="0"/>
              </a:rPr>
              <a:t> (F) и </a:t>
            </a:r>
            <a:r>
              <a:rPr lang="en-US" altLang="ru-RU" sz="2400" b="1" dirty="0" err="1">
                <a:solidFill>
                  <a:srgbClr val="FF5050"/>
                </a:solidFill>
                <a:latin typeface="Arial" pitchFamily="34" charset="0"/>
              </a:rPr>
              <a:t>объемоцентрированной</a:t>
            </a:r>
            <a:r>
              <a:rPr lang="en-US" altLang="ru-RU" sz="2400" b="1" dirty="0">
                <a:solidFill>
                  <a:srgbClr val="FF5050"/>
                </a:solidFill>
                <a:latin typeface="Arial" pitchFamily="34" charset="0"/>
              </a:rPr>
              <a:t> (I)</a:t>
            </a:r>
            <a:r>
              <a:rPr lang="en-US" altLang="ru-RU" sz="2400" b="1" dirty="0">
                <a:solidFill>
                  <a:srgbClr val="3333FF"/>
                </a:solidFill>
                <a:latin typeface="Arial" pitchFamily="34" charset="0"/>
              </a:rPr>
              <a:t> </a:t>
            </a:r>
            <a:r>
              <a:rPr lang="ru-RU" altLang="ru-RU" sz="2400" b="1" dirty="0">
                <a:solidFill>
                  <a:srgbClr val="3333FF"/>
                </a:solidFill>
                <a:latin typeface="Arial" pitchFamily="34" charset="0"/>
              </a:rPr>
              <a:t>кубических </a:t>
            </a:r>
            <a:r>
              <a:rPr lang="en-US" altLang="ru-RU" sz="2400" b="1" dirty="0" err="1">
                <a:solidFill>
                  <a:srgbClr val="3333FF"/>
                </a:solidFill>
                <a:latin typeface="Arial" pitchFamily="34" charset="0"/>
              </a:rPr>
              <a:t>решеток</a:t>
            </a:r>
            <a:r>
              <a:rPr lang="en-US" altLang="ru-RU" sz="2400" dirty="0">
                <a:latin typeface="Arial" pitchFamily="34" charset="0"/>
              </a:rPr>
              <a:t> </a:t>
            </a:r>
            <a:endParaRPr lang="ru-RU" altLang="ru-RU" sz="2400" dirty="0">
              <a:latin typeface="Arial" pitchFamily="34" charset="0"/>
            </a:endParaRPr>
          </a:p>
        </p:txBody>
      </p:sp>
      <p:sp>
        <p:nvSpPr>
          <p:cNvPr id="39029" name="Rectangle 10"/>
          <p:cNvSpPr>
            <a:spLocks noChangeArrowheads="1"/>
          </p:cNvSpPr>
          <p:nvPr/>
        </p:nvSpPr>
        <p:spPr bwMode="auto">
          <a:xfrm>
            <a:off x="2409241" y="739702"/>
            <a:ext cx="1283854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030" name="Rectangle 11"/>
          <p:cNvSpPr>
            <a:spLocks noChangeArrowheads="1"/>
          </p:cNvSpPr>
          <p:nvPr/>
        </p:nvSpPr>
        <p:spPr bwMode="auto">
          <a:xfrm>
            <a:off x="2407477" y="739702"/>
            <a:ext cx="1374517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031" name="Rectangle 12"/>
          <p:cNvSpPr>
            <a:spLocks noChangeArrowheads="1"/>
          </p:cNvSpPr>
          <p:nvPr/>
        </p:nvSpPr>
        <p:spPr bwMode="auto">
          <a:xfrm>
            <a:off x="2410595" y="739702"/>
            <a:ext cx="1214237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032" name="Rectangle 21"/>
          <p:cNvSpPr>
            <a:spLocks noChangeArrowheads="1"/>
          </p:cNvSpPr>
          <p:nvPr/>
        </p:nvSpPr>
        <p:spPr bwMode="auto">
          <a:xfrm>
            <a:off x="2325687" y="723078"/>
            <a:ext cx="379888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>
            <p:extLst/>
          </p:nvPr>
        </p:nvGraphicFramePr>
        <p:xfrm>
          <a:off x="5893593" y="2171699"/>
          <a:ext cx="290353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7" imgW="1104840" imgH="444240" progId="Equation.DSMT4">
                  <p:embed/>
                </p:oleObj>
              </mc:Choice>
              <mc:Fallback>
                <p:oleObj name="Equation" r:id="rId7" imgW="1104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3593" y="2171699"/>
                        <a:ext cx="2903538" cy="1168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818" name="Object 122"/>
          <p:cNvGraphicFramePr>
            <a:graphicFrameLocks noChangeAspect="1"/>
          </p:cNvGraphicFramePr>
          <p:nvPr>
            <p:extLst/>
          </p:nvPr>
        </p:nvGraphicFramePr>
        <p:xfrm>
          <a:off x="5879963" y="1412775"/>
          <a:ext cx="288131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9" imgW="825142" imgH="177723" progId="Equation.DSMT4">
                  <p:embed/>
                </p:oleObj>
              </mc:Choice>
              <mc:Fallback>
                <p:oleObj name="Equation" r:id="rId9" imgW="82514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963" y="1412775"/>
                        <a:ext cx="2881313" cy="6207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151DDA9-5744-4A6B-84D5-A5696CD831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72" y="1249473"/>
            <a:ext cx="5346224" cy="561022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C9A4E131-FF49-4C75-AE59-FB1A72C99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519" y="5943701"/>
            <a:ext cx="3617185" cy="6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39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="" xmlns:a16="http://schemas.microsoft.com/office/drawing/2014/main" id="{F7A7429C-068E-4CB5-A05D-D48F58CCC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591236"/>
            <a:ext cx="4824412" cy="1511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3333FF"/>
              </a:solidFill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="" xmlns:a16="http://schemas.microsoft.com/office/drawing/2014/main" id="{8A6D87A9-9066-40BE-90C9-E377166A0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701200"/>
              </p:ext>
            </p:extLst>
          </p:nvPr>
        </p:nvGraphicFramePr>
        <p:xfrm>
          <a:off x="2411413" y="1770624"/>
          <a:ext cx="4786312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3" imgW="1816100" imgH="469900" progId="">
                  <p:embed/>
                </p:oleObj>
              </mc:Choice>
              <mc:Fallback>
                <p:oleObj name="Equation" r:id="rId3" imgW="1816100" imgH="46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770624"/>
                        <a:ext cx="4786312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>
            <a:extLst>
              <a:ext uri="{FF2B5EF4-FFF2-40B4-BE49-F238E27FC236}">
                <a16:creationId xmlns="" xmlns:a16="http://schemas.microsoft.com/office/drawing/2014/main" id="{1ED4CD8B-C9BD-445A-8884-552B2347636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440" y="3284984"/>
          <a:ext cx="4408230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5" imgW="1714500" imgH="444500" progId="">
                  <p:embed/>
                </p:oleObj>
              </mc:Choice>
              <mc:Fallback>
                <p:oleObj name="Equation" r:id="rId5" imgW="1714500" imgH="444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0" y="3284984"/>
                        <a:ext cx="4408230" cy="11521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>
            <a:extLst>
              <a:ext uri="{FF2B5EF4-FFF2-40B4-BE49-F238E27FC236}">
                <a16:creationId xmlns="" xmlns:a16="http://schemas.microsoft.com/office/drawing/2014/main" id="{AB6D813D-20B0-4255-B8C8-DF89445A1FB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572000" y="3284984"/>
          <a:ext cx="4572512" cy="1152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7" imgW="1828800" imgH="431800" progId="">
                  <p:embed/>
                </p:oleObj>
              </mc:Choice>
              <mc:Fallback>
                <p:oleObj name="Equation" r:id="rId7" imgW="18288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84984"/>
                        <a:ext cx="4572512" cy="115212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>
            <a:extLst>
              <a:ext uri="{FF2B5EF4-FFF2-40B4-BE49-F238E27FC236}">
                <a16:creationId xmlns="" xmlns:a16="http://schemas.microsoft.com/office/drawing/2014/main" id="{4511E75D-3B28-4045-88F1-39C3B82D4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634527"/>
            <a:ext cx="180498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- </a:t>
            </a:r>
            <a:r>
              <a:rPr lang="ru-RU" altLang="ru-RU" sz="1800" dirty="0"/>
              <a:t>функция Лауэ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="" xmlns:a16="http://schemas.microsoft.com/office/drawing/2014/main" id="{1337364C-4ED9-4BC1-91A8-A613A3C13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952" y="4601526"/>
            <a:ext cx="28829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- структурная амплитуда </a:t>
            </a:r>
          </a:p>
        </p:txBody>
      </p:sp>
      <p:sp>
        <p:nvSpPr>
          <p:cNvPr id="63497" name="TextBox 8">
            <a:extLst>
              <a:ext uri="{FF2B5EF4-FFF2-40B4-BE49-F238E27FC236}">
                <a16:creationId xmlns="" xmlns:a16="http://schemas.microsoft.com/office/drawing/2014/main" id="{7684A574-DD17-46D1-A31C-9623A38D8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124"/>
            <a:ext cx="91440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Интенсивность дифракционной линии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для решетки с базисом описывается выражением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4D01772-6055-4CA3-BBDC-85B528910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6025"/>
            <a:ext cx="91440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00FF"/>
                </a:solidFill>
              </a:rPr>
              <a:t>Дифракционный пик от такого поликристаллического образца представляет собой суперпозицию дифракционных пиков всех кристаллитов, находящихся в отражающем положении </a:t>
            </a: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42048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63497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62B15CD-41C0-41E7-811C-4BAF3305E1FD}"/>
              </a:ext>
            </a:extLst>
          </p:cNvPr>
          <p:cNvSpPr txBox="1"/>
          <p:nvPr/>
        </p:nvSpPr>
        <p:spPr>
          <a:xfrm>
            <a:off x="0" y="1565109"/>
            <a:ext cx="91440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err="1"/>
              <a:t>Дифрактометрия</a:t>
            </a:r>
            <a:r>
              <a:rPr lang="ru-RU" sz="8000" b="1" dirty="0"/>
              <a:t> поликристаллов</a:t>
            </a:r>
          </a:p>
        </p:txBody>
      </p:sp>
    </p:spTree>
    <p:extLst>
      <p:ext uri="{BB962C8B-B14F-4D97-AF65-F5344CB8AC3E}">
        <p14:creationId xmlns:p14="http://schemas.microsoft.com/office/powerpoint/2010/main" val="1507925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="" xmlns:a16="http://schemas.microsoft.com/office/drawing/2014/main" id="{9E1BB35D-60F0-4068-98E9-981445AB6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763" y="1412776"/>
            <a:ext cx="9148763" cy="37856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3333FF"/>
                </a:solidFill>
              </a:rPr>
              <a:t>Поликристаллическая модификация материалов состоит из большого количества маленьких кристаллов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C00000"/>
                </a:solidFill>
              </a:rPr>
              <a:t>ориентации которых в пространстве равновероятны</a:t>
            </a:r>
          </a:p>
        </p:txBody>
      </p:sp>
    </p:spTree>
    <p:extLst>
      <p:ext uri="{BB962C8B-B14F-4D97-AF65-F5344CB8AC3E}">
        <p14:creationId xmlns:p14="http://schemas.microsoft.com/office/powerpoint/2010/main" val="104413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aue-1">
            <a:extLst>
              <a:ext uri="{FF2B5EF4-FFF2-40B4-BE49-F238E27FC236}">
                <a16:creationId xmlns="" xmlns:a16="http://schemas.microsoft.com/office/drawing/2014/main" id="{812775B2-3AEC-4A21-8016-4A28EA12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07" y="0"/>
            <a:ext cx="3026310" cy="365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6AFC122-7236-4C01-BE2A-D7D8B58BE74E}"/>
              </a:ext>
            </a:extLst>
          </p:cNvPr>
          <p:cNvSpPr txBox="1"/>
          <p:nvPr/>
        </p:nvSpPr>
        <p:spPr>
          <a:xfrm>
            <a:off x="0" y="3749457"/>
            <a:ext cx="914400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Лауэграмма</a:t>
            </a:r>
            <a:r>
              <a:rPr lang="ru-RU" sz="2800" b="1" dirty="0"/>
              <a:t> формируется в широком спектре рентгеновского излучения </a:t>
            </a:r>
          </a:p>
          <a:p>
            <a:pPr algn="ctr"/>
            <a:r>
              <a:rPr lang="ru-RU" sz="2800" b="1" dirty="0">
                <a:solidFill>
                  <a:srgbClr val="3333FF"/>
                </a:solidFill>
              </a:rPr>
              <a:t>(белый и характеристический спектр)</a:t>
            </a:r>
            <a:r>
              <a:rPr lang="ru-RU" sz="2800" b="1" dirty="0"/>
              <a:t>, поэтому её анализ не позволяет определить длину волны излучения, на которой возник тот или иной дифракционный рефлекс.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Поэтому </a:t>
            </a:r>
            <a:r>
              <a:rPr lang="ru-RU" sz="2800" b="1" dirty="0" err="1">
                <a:solidFill>
                  <a:srgbClr val="FF0000"/>
                </a:solidFill>
              </a:rPr>
              <a:t>Лауэграммы</a:t>
            </a:r>
            <a:r>
              <a:rPr lang="ru-RU" sz="2800" b="1" dirty="0">
                <a:solidFill>
                  <a:srgbClr val="FF0000"/>
                </a:solidFill>
              </a:rPr>
              <a:t> дают весьма ограниченный набор сведений об исследуемом объекте.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CFA8280-477E-454E-8D1E-45937C48D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30" y="364274"/>
            <a:ext cx="45212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73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7611"/>
            <a:ext cx="91440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Поэтому для регистрации дифракционной картины от поликристалла в дифрактометре должен перемещаться детектор регистрирующий дифрагированный пучок</a:t>
            </a:r>
          </a:p>
        </p:txBody>
      </p:sp>
    </p:spTree>
    <p:extLst>
      <p:ext uri="{BB962C8B-B14F-4D97-AF65-F5344CB8AC3E}">
        <p14:creationId xmlns:p14="http://schemas.microsoft.com/office/powerpoint/2010/main" val="14076912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>
            <a:extLst>
              <a:ext uri="{FF2B5EF4-FFF2-40B4-BE49-F238E27FC236}">
                <a16:creationId xmlns="" xmlns:a16="http://schemas.microsoft.com/office/drawing/2014/main" id="{EB113810-B81D-4D11-A002-042A0885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5422"/>
            <a:ext cx="9144001" cy="341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1">
            <a:extLst>
              <a:ext uri="{FF2B5EF4-FFF2-40B4-BE49-F238E27FC236}">
                <a16:creationId xmlns="" xmlns:a16="http://schemas.microsoft.com/office/drawing/2014/main" id="{84F7BB0C-0B76-4C75-B939-663A3462E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0722"/>
            <a:ext cx="9144000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/>
              <a:t>Оптическая схема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/>
              <a:t>рентгеновского дифрактометра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/>
              <a:t>для исследования поликристаллов</a:t>
            </a:r>
          </a:p>
        </p:txBody>
      </p:sp>
    </p:spTree>
    <p:extLst>
      <p:ext uri="{BB962C8B-B14F-4D97-AF65-F5344CB8AC3E}">
        <p14:creationId xmlns:p14="http://schemas.microsoft.com/office/powerpoint/2010/main" val="321175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Рис. 5.22а">
            <a:extLst>
              <a:ext uri="{FF2B5EF4-FFF2-40B4-BE49-F238E27FC236}">
                <a16:creationId xmlns:a16="http://schemas.microsoft.com/office/drawing/2014/main" xmlns="" id="{0F679F28-7E93-4A2A-99D0-19738A55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9"/>
            <a:ext cx="3908901" cy="686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0890551-6C17-4887-9446-82384FFDD327}"/>
              </a:ext>
            </a:extLst>
          </p:cNvPr>
          <p:cNvSpPr/>
          <p:nvPr/>
        </p:nvSpPr>
        <p:spPr>
          <a:xfrm>
            <a:off x="4004441" y="2368246"/>
            <a:ext cx="5139559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Однокружный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дифрактометр</a:t>
            </a:r>
            <a:endParaRPr lang="ru-RU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-500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фирмы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Siemens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(Германия)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исследования поликристаллов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573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46732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D2215E2-FBA2-41FC-93B9-8C738153635D}"/>
              </a:ext>
            </a:extLst>
          </p:cNvPr>
          <p:cNvSpPr txBox="1"/>
          <p:nvPr/>
        </p:nvSpPr>
        <p:spPr>
          <a:xfrm>
            <a:off x="0" y="116632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Экспериментальная рентгенограмма неизвестного вещества (мелкий порошок)</a:t>
            </a:r>
          </a:p>
        </p:txBody>
      </p:sp>
    </p:spTree>
    <p:extLst>
      <p:ext uri="{BB962C8B-B14F-4D97-AF65-F5344CB8AC3E}">
        <p14:creationId xmlns:p14="http://schemas.microsoft.com/office/powerpoint/2010/main" val="104625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803" y="925267"/>
            <a:ext cx="91440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Из эксперимента мы определяем 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дифракционные углы и интенсивности линий, рассчитываем величины межплоскостных расстояний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7540A0-6892-4B70-9761-1CD39A025D12}"/>
              </a:ext>
            </a:extLst>
          </p:cNvPr>
          <p:cNvSpPr txBox="1"/>
          <p:nvPr/>
        </p:nvSpPr>
        <p:spPr>
          <a:xfrm>
            <a:off x="1568431" y="5278305"/>
            <a:ext cx="163538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{</a:t>
            </a:r>
            <a:r>
              <a:rPr lang="en-US" sz="4800" i="1" dirty="0">
                <a:solidFill>
                  <a:srgbClr val="FF0000"/>
                </a:solidFill>
              </a:rPr>
              <a:t>I</a:t>
            </a:r>
            <a:r>
              <a:rPr lang="en-US" sz="4800" baseline="-25000" dirty="0">
                <a:solidFill>
                  <a:srgbClr val="FF0000"/>
                </a:solidFill>
              </a:rPr>
              <a:t>i</a:t>
            </a:r>
            <a:r>
              <a:rPr lang="en-US" sz="4800" dirty="0">
                <a:solidFill>
                  <a:srgbClr val="FF0000"/>
                </a:solidFill>
              </a:rPr>
              <a:t>; </a:t>
            </a:r>
            <a:r>
              <a:rPr lang="el-GR" sz="4800" dirty="0">
                <a:solidFill>
                  <a:srgbClr val="FF0000"/>
                </a:solidFill>
              </a:rPr>
              <a:t>θ</a:t>
            </a:r>
            <a:r>
              <a:rPr lang="en-US" sz="4800" baseline="-25000" dirty="0" err="1">
                <a:solidFill>
                  <a:srgbClr val="FF0000"/>
                </a:solidFill>
              </a:rPr>
              <a:t>i</a:t>
            </a:r>
            <a:r>
              <a:rPr lang="en-US" sz="4800" dirty="0">
                <a:solidFill>
                  <a:srgbClr val="FF0000"/>
                </a:solidFill>
              </a:rPr>
              <a:t>}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AB02E5-DC2A-4DF5-BAED-3552A50B4617}"/>
              </a:ext>
            </a:extLst>
          </p:cNvPr>
          <p:cNvSpPr txBox="1"/>
          <p:nvPr/>
        </p:nvSpPr>
        <p:spPr>
          <a:xfrm>
            <a:off x="6392967" y="5278303"/>
            <a:ext cx="102944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3333FF"/>
                </a:solidFill>
              </a:rPr>
              <a:t>{</a:t>
            </a:r>
            <a:r>
              <a:rPr lang="en-US" sz="4800" i="1" dirty="0">
                <a:solidFill>
                  <a:srgbClr val="3333FF"/>
                </a:solidFill>
              </a:rPr>
              <a:t>d</a:t>
            </a:r>
            <a:r>
              <a:rPr lang="en-US" sz="4800" baseline="-25000" dirty="0">
                <a:solidFill>
                  <a:srgbClr val="3333FF"/>
                </a:solidFill>
              </a:rPr>
              <a:t>i</a:t>
            </a:r>
            <a:r>
              <a:rPr lang="en-US" sz="4800" dirty="0">
                <a:solidFill>
                  <a:srgbClr val="3333FF"/>
                </a:solidFill>
              </a:rPr>
              <a:t>}</a:t>
            </a:r>
            <a:endParaRPr lang="ru-RU" sz="4800" dirty="0">
              <a:solidFill>
                <a:srgbClr val="3333FF"/>
              </a:solidFill>
            </a:endParaRPr>
          </a:p>
        </p:txBody>
      </p:sp>
      <p:sp>
        <p:nvSpPr>
          <p:cNvPr id="5" name="Стрелка: вправо 4">
            <a:extLst>
              <a:ext uri="{FF2B5EF4-FFF2-40B4-BE49-F238E27FC236}">
                <a16:creationId xmlns="" xmlns:a16="http://schemas.microsoft.com/office/drawing/2014/main" id="{C02EC504-6F54-47A8-B4C9-E30CE4E537EA}"/>
              </a:ext>
            </a:extLst>
          </p:cNvPr>
          <p:cNvSpPr/>
          <p:nvPr/>
        </p:nvSpPr>
        <p:spPr>
          <a:xfrm>
            <a:off x="4160719" y="5633517"/>
            <a:ext cx="1440160" cy="531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2935429E-7E38-45E5-AC79-C0CBE9A6FB5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563888" y="5101731"/>
          <a:ext cx="2469006" cy="53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3" imgW="825480" imgH="177480" progId="Equation.DSMT4">
                  <p:embed/>
                </p:oleObj>
              </mc:Choice>
              <mc:Fallback>
                <p:oleObj name="Equation" r:id="rId3" imgW="825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3888" y="5101731"/>
                        <a:ext cx="2469006" cy="5317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663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Рисунок1">
            <a:extLst>
              <a:ext uri="{FF2B5EF4-FFF2-40B4-BE49-F238E27FC236}">
                <a16:creationId xmlns="" xmlns:a16="http://schemas.microsoft.com/office/drawing/2014/main" id="{0CCC0515-D60A-4E8F-8292-186D014D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068638"/>
            <a:ext cx="4751388" cy="1022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4" name="Object 5">
            <a:extLst>
              <a:ext uri="{FF2B5EF4-FFF2-40B4-BE49-F238E27FC236}">
                <a16:creationId xmlns="" xmlns:a16="http://schemas.microsoft.com/office/drawing/2014/main" id="{EC4F6C3C-4C62-44D4-85DF-0271A22712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5850" y="2536825"/>
          <a:ext cx="4103688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4" imgW="774364" imgH="393529" progId="">
                  <p:embed/>
                </p:oleObj>
              </mc:Choice>
              <mc:Fallback>
                <p:oleObj name="Equation" r:id="rId4" imgW="774364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2536825"/>
                        <a:ext cx="4103688" cy="2085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extBox 2">
            <a:extLst>
              <a:ext uri="{FF2B5EF4-FFF2-40B4-BE49-F238E27FC236}">
                <a16:creationId xmlns="" xmlns:a16="http://schemas.microsoft.com/office/drawing/2014/main" id="{68A84C3B-7E41-4314-9EEA-253EB2BEA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093788"/>
            <a:ext cx="32146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Углы дифракционных линий</a:t>
            </a:r>
          </a:p>
        </p:txBody>
      </p:sp>
      <p:sp>
        <p:nvSpPr>
          <p:cNvPr id="37893" name="TextBox 3">
            <a:extLst>
              <a:ext uri="{FF2B5EF4-FFF2-40B4-BE49-F238E27FC236}">
                <a16:creationId xmlns="" xmlns:a16="http://schemas.microsoft.com/office/drawing/2014/main" id="{1A4A1859-AB84-4306-B230-C417BAB04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300663"/>
            <a:ext cx="33305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Межплоскостные расстояния</a:t>
            </a:r>
          </a:p>
        </p:txBody>
      </p:sp>
      <p:graphicFrame>
        <p:nvGraphicFramePr>
          <p:cNvPr id="37894" name="Объект 4">
            <a:extLst>
              <a:ext uri="{FF2B5EF4-FFF2-40B4-BE49-F238E27FC236}">
                <a16:creationId xmlns="" xmlns:a16="http://schemas.microsoft.com/office/drawing/2014/main" id="{1B351213-9234-47E6-B8B7-7835C11607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949325"/>
          <a:ext cx="3671887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6" imgW="698500" imgH="228600" progId="">
                  <p:embed/>
                </p:oleObj>
              </mc:Choice>
              <mc:Fallback>
                <p:oleObj name="Equation" r:id="rId6" imgW="6985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949325"/>
                        <a:ext cx="3671887" cy="801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TextBox 5">
            <a:extLst>
              <a:ext uri="{FF2B5EF4-FFF2-40B4-BE49-F238E27FC236}">
                <a16:creationId xmlns="" xmlns:a16="http://schemas.microsoft.com/office/drawing/2014/main" id="{400268AE-FBDB-4DD3-B3EB-4CDA4359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5425"/>
            <a:ext cx="914400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1.Эксперимент (определяем дифракционные углы для всех рефлексов)</a:t>
            </a:r>
          </a:p>
        </p:txBody>
      </p:sp>
      <p:sp>
        <p:nvSpPr>
          <p:cNvPr id="37896" name="TextBox 6">
            <a:extLst>
              <a:ext uri="{FF2B5EF4-FFF2-40B4-BE49-F238E27FC236}">
                <a16:creationId xmlns="" xmlns:a16="http://schemas.microsoft.com/office/drawing/2014/main" id="{3280F5B7-189F-4D77-9FAE-9AF0E4439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0888"/>
            <a:ext cx="9144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2. Используя формулу Вульфа-Брэгга, вычисляем межплоскостные расстояния</a:t>
            </a:r>
          </a:p>
        </p:txBody>
      </p:sp>
      <p:graphicFrame>
        <p:nvGraphicFramePr>
          <p:cNvPr id="37897" name="Объект 7">
            <a:extLst>
              <a:ext uri="{FF2B5EF4-FFF2-40B4-BE49-F238E27FC236}">
                <a16:creationId xmlns="" xmlns:a16="http://schemas.microsoft.com/office/drawing/2014/main" id="{B0FA9209-B1F3-4D61-ABAB-3FA62B04CB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6638" y="5167313"/>
          <a:ext cx="3471862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8" imgW="660400" imgH="228600" progId="">
                  <p:embed/>
                </p:oleObj>
              </mc:Choice>
              <mc:Fallback>
                <p:oleObj name="Equation" r:id="rId8" imgW="6604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5167313"/>
                        <a:ext cx="3471862" cy="801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89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  <p:bldP spid="37895" grpId="0" animBg="1"/>
      <p:bldP spid="3789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3F96E87C-5B74-4E6D-A972-5D74C131CD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51324" y="2592602"/>
          <a:ext cx="3586680" cy="2609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937">
                  <a:extLst>
                    <a:ext uri="{9D8B030D-6E8A-4147-A177-3AD203B41FA5}">
                      <a16:colId xmlns="" xmlns:a16="http://schemas.microsoft.com/office/drawing/2014/main" val="4247941237"/>
                    </a:ext>
                  </a:extLst>
                </a:gridCol>
                <a:gridCol w="967693">
                  <a:extLst>
                    <a:ext uri="{9D8B030D-6E8A-4147-A177-3AD203B41FA5}">
                      <a16:colId xmlns="" xmlns:a16="http://schemas.microsoft.com/office/drawing/2014/main" val="3352000943"/>
                    </a:ext>
                  </a:extLst>
                </a:gridCol>
                <a:gridCol w="778525">
                  <a:extLst>
                    <a:ext uri="{9D8B030D-6E8A-4147-A177-3AD203B41FA5}">
                      <a16:colId xmlns="" xmlns:a16="http://schemas.microsoft.com/office/drawing/2014/main" val="1744213798"/>
                    </a:ext>
                  </a:extLst>
                </a:gridCol>
                <a:gridCol w="778525">
                  <a:extLst>
                    <a:ext uri="{9D8B030D-6E8A-4147-A177-3AD203B41FA5}">
                      <a16:colId xmlns="" xmlns:a16="http://schemas.microsoft.com/office/drawing/2014/main" val="1867651658"/>
                    </a:ext>
                  </a:extLst>
                </a:gridCol>
              </a:tblGrid>
              <a:tr h="398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I(θ) 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(отн.ед.)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2θ°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d(Å)</a:t>
                      </a:r>
                      <a:endParaRPr lang="ru-RU" sz="1600" b="1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6458546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3414392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7239873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6745636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ru-RU" sz="1600" b="1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9054281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678416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7619111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2952418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600" b="1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3149798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D0A620-4DA2-4E21-B173-444796782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6" y="1988840"/>
            <a:ext cx="5442609" cy="38167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6665836-16EE-4000-9200-533C3B028DD0}"/>
              </a:ext>
            </a:extLst>
          </p:cNvPr>
          <p:cNvSpPr txBox="1"/>
          <p:nvPr/>
        </p:nvSpPr>
        <p:spPr>
          <a:xfrm>
            <a:off x="-5996" y="116632"/>
            <a:ext cx="9149996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 экспериментальной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дебаеграмме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определяем интенсивности (относительные) и углы дифракционных линий. По формуле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Брегга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-Вульфа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рссчитываем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межплоскостные расстояния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d(Å)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7F9D9F6-D4CE-42BC-8C06-B3932F560DC0}"/>
              </a:ext>
            </a:extLst>
          </p:cNvPr>
          <p:cNvSpPr txBox="1"/>
          <p:nvPr/>
        </p:nvSpPr>
        <p:spPr>
          <a:xfrm>
            <a:off x="0" y="5862413"/>
            <a:ext cx="91380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Далее ищем по набору интенсивностей и межплоскостных расстояний в международной базе данных находим соответствующее вещество </a:t>
            </a:r>
          </a:p>
        </p:txBody>
      </p:sp>
    </p:spTree>
    <p:extLst>
      <p:ext uri="{BB962C8B-B14F-4D97-AF65-F5344CB8AC3E}">
        <p14:creationId xmlns:p14="http://schemas.microsoft.com/office/powerpoint/2010/main" val="33152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4">
            <a:extLst>
              <a:ext uri="{FF2B5EF4-FFF2-40B4-BE49-F238E27FC236}">
                <a16:creationId xmlns="" xmlns:a16="http://schemas.microsoft.com/office/drawing/2014/main" id="{28EF7497-CAE3-4F4D-9FF8-5FE6C4E9B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Международная база данных</a:t>
            </a:r>
            <a:r>
              <a:rPr lang="en-US" altLang="ru-RU" sz="2800" b="1" dirty="0">
                <a:solidFill>
                  <a:srgbClr val="3333FF"/>
                </a:solidFill>
              </a:rPr>
              <a:t> PC PDF WIN</a:t>
            </a:r>
            <a:endParaRPr lang="ru-RU" altLang="ru-RU" sz="2800" b="1" dirty="0">
              <a:solidFill>
                <a:srgbClr val="3333FF"/>
              </a:solidFill>
            </a:endParaRPr>
          </a:p>
        </p:txBody>
      </p:sp>
      <p:sp>
        <p:nvSpPr>
          <p:cNvPr id="68612" name="Text Box 5">
            <a:extLst>
              <a:ext uri="{FF2B5EF4-FFF2-40B4-BE49-F238E27FC236}">
                <a16:creationId xmlns="" xmlns:a16="http://schemas.microsoft.com/office/drawing/2014/main" id="{EF5A2732-3977-4F07-A8C1-13200062B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51135"/>
            <a:ext cx="9144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333FF"/>
                </a:solidFill>
              </a:rPr>
              <a:t>В настоящее время эта база данных содержит более 2 миллионов карточек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333FF"/>
                </a:solidFill>
              </a:rPr>
              <a:t>различных веществ, соединений, сплавов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3858DEA-F052-4D20-8828-61B4B80D0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94043"/>
            <a:ext cx="7560840" cy="55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3F96E87C-5B74-4E6D-A972-5D74C131CD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44341" y="2520275"/>
          <a:ext cx="3586680" cy="2609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937">
                  <a:extLst>
                    <a:ext uri="{9D8B030D-6E8A-4147-A177-3AD203B41FA5}">
                      <a16:colId xmlns="" xmlns:a16="http://schemas.microsoft.com/office/drawing/2014/main" val="4247941237"/>
                    </a:ext>
                  </a:extLst>
                </a:gridCol>
                <a:gridCol w="967693">
                  <a:extLst>
                    <a:ext uri="{9D8B030D-6E8A-4147-A177-3AD203B41FA5}">
                      <a16:colId xmlns="" xmlns:a16="http://schemas.microsoft.com/office/drawing/2014/main" val="3352000943"/>
                    </a:ext>
                  </a:extLst>
                </a:gridCol>
                <a:gridCol w="778525">
                  <a:extLst>
                    <a:ext uri="{9D8B030D-6E8A-4147-A177-3AD203B41FA5}">
                      <a16:colId xmlns="" xmlns:a16="http://schemas.microsoft.com/office/drawing/2014/main" val="1744213798"/>
                    </a:ext>
                  </a:extLst>
                </a:gridCol>
                <a:gridCol w="778525">
                  <a:extLst>
                    <a:ext uri="{9D8B030D-6E8A-4147-A177-3AD203B41FA5}">
                      <a16:colId xmlns="" xmlns:a16="http://schemas.microsoft.com/office/drawing/2014/main" val="1867651658"/>
                    </a:ext>
                  </a:extLst>
                </a:gridCol>
              </a:tblGrid>
              <a:tr h="398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I(θ) </a:t>
                      </a: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(отн.ед.)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2θ°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d(Å)</a:t>
                      </a:r>
                      <a:endParaRPr lang="ru-RU" sz="1600" b="1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996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hkl</a:t>
                      </a: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6458546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996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3414392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44,9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996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7239873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996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6745636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ru-RU" sz="1600" b="1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996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</a:t>
                      </a: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9054281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996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678416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996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17619111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600" b="1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996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</a:t>
                      </a:r>
                      <a:endParaRPr lang="ru-RU" sz="1600" b="1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2952418"/>
                  </a:ext>
                </a:extLst>
              </a:tr>
              <a:tr h="2114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ru-RU" sz="1600" b="1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9966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</a:t>
                      </a:r>
                      <a:endParaRPr lang="ru-RU" sz="1600" b="1" dirty="0">
                        <a:solidFill>
                          <a:srgbClr val="99663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314979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8C09BA5-6F6E-42FD-B96C-7C7383696441}"/>
              </a:ext>
            </a:extLst>
          </p:cNvPr>
          <p:cNvSpPr txBox="1"/>
          <p:nvPr/>
        </p:nvSpPr>
        <p:spPr>
          <a:xfrm>
            <a:off x="5619" y="190123"/>
            <a:ext cx="913838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Сопоставление экспериментальных данных с базой данных показывает, </a:t>
            </a:r>
          </a:p>
          <a:p>
            <a:pPr algn="ctr"/>
            <a:r>
              <a:rPr lang="ru-RU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это металл алюминий </a:t>
            </a:r>
            <a:endParaRPr lang="ru-RU" sz="4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BF22A2D-B033-4D00-9539-B3AF9BF4A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60" y="1915121"/>
            <a:ext cx="54483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17"/>
            <a:ext cx="6472053" cy="624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723" y="1761862"/>
            <a:ext cx="1993317" cy="333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8D893AC-6B3A-40CE-A519-CA691EA72F9C}"/>
              </a:ext>
            </a:extLst>
          </p:cNvPr>
          <p:cNvSpPr txBox="1"/>
          <p:nvPr/>
        </p:nvSpPr>
        <p:spPr>
          <a:xfrm>
            <a:off x="0" y="5678488"/>
            <a:ext cx="647205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Элементарная ячейка Алюминия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(Al)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209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856D52F-1413-45D8-9200-A430D48E4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74" y="2800715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Состояние образца (качество монокристалла - блочность, размеры блоков их количество и т.п.);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81F7471-1043-4181-85D9-1FD86F919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74" y="3813878"/>
            <a:ext cx="9149088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Пространственную ориентировку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C00000"/>
                </a:solidFill>
              </a:rPr>
              <a:t>кристалла-образца;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26214EC-4822-4D7B-81BE-5502B696F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99050"/>
            <a:ext cx="9144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Некоторые сведения о симметрия кристалла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0174" y="1007747"/>
            <a:ext cx="913382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Лауэграмм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 позволяет  определить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29F04EC-4C91-4106-BCC3-188412FEEA99}"/>
              </a:ext>
            </a:extLst>
          </p:cNvPr>
          <p:cNvSpPr txBox="1"/>
          <p:nvPr/>
        </p:nvSpPr>
        <p:spPr>
          <a:xfrm>
            <a:off x="0" y="1714398"/>
            <a:ext cx="9144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Дифрактометрия</a:t>
            </a:r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 монокристаллов</a:t>
            </a:r>
          </a:p>
        </p:txBody>
      </p:sp>
    </p:spTree>
    <p:extLst>
      <p:ext uri="{BB962C8B-B14F-4D97-AF65-F5344CB8AC3E}">
        <p14:creationId xmlns:p14="http://schemas.microsoft.com/office/powerpoint/2010/main" val="30665763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" y="3441246"/>
            <a:ext cx="9144001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дифрактометр для исследования монокристаллов должен иметь по крайней мере три возможных оси поворота кристалла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один поворот детектора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" y="709146"/>
            <a:ext cx="91440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исследования дифракционной картины монокристаллов </a:t>
            </a:r>
          </a:p>
          <a:p>
            <a:pPr algn="ctr"/>
            <a:r>
              <a:rPr lang="ru-RU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устанавливать в отражающее положение все возможные плоскости кристалла.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079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:\Temprorary files\Educations\Educational process\MSU\2011-2012\Arc\Symmetry\Symmetry groups\Faces cub-1.bmp">
            <a:extLst>
              <a:ext uri="{FF2B5EF4-FFF2-40B4-BE49-F238E27FC236}">
                <a16:creationId xmlns="" xmlns:a16="http://schemas.microsoft.com/office/drawing/2014/main" id="{13E15F14-F226-48E7-994E-4BF53A2A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749"/>
            <a:ext cx="4444323" cy="444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N:\ЮРАЙТ 2\Корректура\Приложение\Fig.  к прилажениям\Проекции\001ab1-1.tif">
            <a:extLst>
              <a:ext uri="{FF2B5EF4-FFF2-40B4-BE49-F238E27FC236}">
                <a16:creationId xmlns="" xmlns:a16="http://schemas.microsoft.com/office/drawing/2014/main" id="{BACE9827-DEBC-4940-96F7-FAAFD9A85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41" y="1006750"/>
            <a:ext cx="4463060" cy="444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73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ЮРАЙТ 2\Корректура\Глава 5\FinRis\Fig 100\Рис. 5.25.tif">
            <a:extLst>
              <a:ext uri="{FF2B5EF4-FFF2-40B4-BE49-F238E27FC236}">
                <a16:creationId xmlns="" xmlns:a16="http://schemas.microsoft.com/office/drawing/2014/main" id="{5535440F-641E-43C9-AAD9-233EC38913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591"/>
            <a:ext cx="9144000" cy="52656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5385816" y="2907792"/>
            <a:ext cx="0" cy="159105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5568696" y="3474720"/>
            <a:ext cx="0" cy="1024128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210812" y="1865376"/>
            <a:ext cx="617220" cy="4069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276088" y="1325880"/>
            <a:ext cx="109728" cy="94640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5879592"/>
            <a:ext cx="91440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Оси вращения </a:t>
            </a:r>
          </a:p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четырехкружном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гониометре</a:t>
            </a:r>
          </a:p>
        </p:txBody>
      </p:sp>
    </p:spTree>
    <p:extLst>
      <p:ext uri="{BB962C8B-B14F-4D97-AF65-F5344CB8AC3E}">
        <p14:creationId xmlns:p14="http://schemas.microsoft.com/office/powerpoint/2010/main" val="16414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irc_mi" descr="Картинки по запросу современный дифрактометр монокристальный">
            <a:hlinkClick r:id="rId2"/>
            <a:extLst>
              <a:ext uri="{FF2B5EF4-FFF2-40B4-BE49-F238E27FC236}">
                <a16:creationId xmlns="" xmlns:a16="http://schemas.microsoft.com/office/drawing/2014/main" id="{5278B77A-ED0D-4D2B-B879-9ED4AB049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" y="380872"/>
            <a:ext cx="9141428" cy="609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69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ЮРАЙТ 2\Корректура\Глава 5\FinRis\Fig 100\Рис. 5.26.tif">
            <a:extLst>
              <a:ext uri="{FF2B5EF4-FFF2-40B4-BE49-F238E27FC236}">
                <a16:creationId xmlns="" xmlns:a16="http://schemas.microsoft.com/office/drawing/2014/main" id="{C28DBF0A-3D93-4AED-8E6D-0CADD50B12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4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92F4815-7B63-43C8-A13F-E80FFB0EF22F}"/>
              </a:ext>
            </a:extLst>
          </p:cNvPr>
          <p:cNvSpPr/>
          <p:nvPr/>
        </p:nvSpPr>
        <p:spPr>
          <a:xfrm>
            <a:off x="0" y="4960885"/>
            <a:ext cx="9143999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Типы гониометрических головок: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гониометрические головки, разработанные на физическом факультете МГУ и выпускавшиеся Ленинградским инструментальным заводом в 1960-х гг.;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гониометрические головки фирмы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Rigaku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(Япония);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гониометрическая головка фирмы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Rigaku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усовершенствованная в ИФТТ РАН для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рентгенотопографических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исследований;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кольцо для крепления исследуемого кристалла;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юстировочные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ключ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EAD2101-3F2B-4878-97D6-5CB06FD16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4" y="1051034"/>
            <a:ext cx="915588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64A46E-C9AE-4344-A48E-08A724556EC1}"/>
              </a:ext>
            </a:extLst>
          </p:cNvPr>
          <p:cNvSpPr txBox="1"/>
          <p:nvPr/>
        </p:nvSpPr>
        <p:spPr>
          <a:xfrm>
            <a:off x="-13829" y="0"/>
            <a:ext cx="915783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Трёхмерное изображение одного из дифракционных рефлексов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кристалла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GaAs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с пленкой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GaAlAs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на поверхности.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Излучение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CuK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α1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Монохроматор бабочка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A01848-F276-4CE1-9D28-24BCA1D356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326012"/>
            <a:ext cx="5357827" cy="3621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49072D-3FA2-41AC-B8AC-D361B750EA99}"/>
              </a:ext>
            </a:extLst>
          </p:cNvPr>
          <p:cNvSpPr txBox="1"/>
          <p:nvPr/>
        </p:nvSpPr>
        <p:spPr>
          <a:xfrm>
            <a:off x="92" y="6027003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Большой пик – это пик от подложки </a:t>
            </a:r>
            <a:r>
              <a:rPr lang="en-US" sz="2400" dirty="0"/>
              <a:t>GaAs</a:t>
            </a:r>
            <a:r>
              <a:rPr lang="ru-RU" sz="2400" dirty="0"/>
              <a:t>, маленький пик это пик монокристаллической пленки </a:t>
            </a:r>
            <a:r>
              <a:rPr lang="en-US" sz="2400" dirty="0" err="1"/>
              <a:t>GaAlAs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954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38F6AB9-0E02-43E0-8438-4CD1B58A08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0" y="1196750"/>
            <a:ext cx="3857234" cy="33545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193B28F-C81B-433B-8E6F-0A8451E51543}"/>
              </a:ext>
            </a:extLst>
          </p:cNvPr>
          <p:cNvSpPr txBox="1"/>
          <p:nvPr/>
        </p:nvSpPr>
        <p:spPr>
          <a:xfrm>
            <a:off x="4604" y="0"/>
            <a:ext cx="91393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0000"/>
                </a:solidFill>
              </a:rPr>
              <a:t>θ</a:t>
            </a:r>
            <a:r>
              <a:rPr lang="ru-RU" sz="3200" b="1" dirty="0">
                <a:solidFill>
                  <a:srgbClr val="FF0000"/>
                </a:solidFill>
              </a:rPr>
              <a:t>-сканирование </a:t>
            </a:r>
          </a:p>
          <a:p>
            <a:pPr algn="ctr"/>
            <a:r>
              <a:rPr lang="ru-RU" sz="3200" b="1" dirty="0"/>
              <a:t>в прямом и обратном пространстве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4E11EB5-A072-4FB2-9F63-EFA76BD7A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5137889"/>
            <a:ext cx="1675508" cy="1730107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13" y="1196748"/>
            <a:ext cx="4035287" cy="33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6712" y="4675569"/>
            <a:ext cx="23326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Прямое пространство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4985" y="4675569"/>
            <a:ext cx="25227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Обратное 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32558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4744"/>
            <a:ext cx="914400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Рассмотрим пример: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ctr">
              <a:buAutoNum type="arabicPeriod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Кристалла состоит из двух частей имеющих разные параметры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3638" indent="363538"/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{d</a:t>
            </a:r>
            <a:r>
              <a:rPr lang="en-US" sz="4000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i1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{d</a:t>
            </a:r>
            <a:r>
              <a:rPr lang="en-US" sz="4000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i2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27175" indent="-1081088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Кристалл состоит из двух одинаковых частей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11313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развернутых на угол </a:t>
            </a:r>
            <a:r>
              <a:rPr lang="el-GR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Δα</a:t>
            </a:r>
            <a:endParaRPr lang="ru-RU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6E406B-4AEC-409B-B440-893591577EC9}"/>
              </a:ext>
            </a:extLst>
          </p:cNvPr>
          <p:cNvSpPr txBox="1"/>
          <p:nvPr/>
        </p:nvSpPr>
        <p:spPr>
          <a:xfrm>
            <a:off x="0" y="3687901"/>
            <a:ext cx="9144000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Дифракционные рефлексы </a:t>
            </a:r>
          </a:p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лауэграмме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располагаются вдоль каких-то линий.</a:t>
            </a:r>
          </a:p>
          <a:p>
            <a:pPr algn="ctr"/>
            <a:r>
              <a:rPr lang="ru-RU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это за линии? </a:t>
            </a:r>
          </a:p>
          <a:p>
            <a:pPr algn="ctr"/>
            <a:r>
              <a:rPr lang="ru-RU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они образуются?</a:t>
            </a:r>
          </a:p>
        </p:txBody>
      </p:sp>
      <p:pic>
        <p:nvPicPr>
          <p:cNvPr id="3" name="Picture 4" descr="Laue-1">
            <a:extLst>
              <a:ext uri="{FF2B5EF4-FFF2-40B4-BE49-F238E27FC236}">
                <a16:creationId xmlns="" xmlns:a16="http://schemas.microsoft.com/office/drawing/2014/main" id="{812775B2-3AEC-4A21-8016-4A28EA121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08" y="0"/>
            <a:ext cx="2962661" cy="357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5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4" y="60553"/>
            <a:ext cx="3971303" cy="248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49" y="62789"/>
            <a:ext cx="3968498" cy="249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79" y="4848791"/>
            <a:ext cx="2801788" cy="199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864" y="4875742"/>
            <a:ext cx="2845869" cy="196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549" y="2714941"/>
            <a:ext cx="2415615" cy="200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38F6AB9-0E02-43E0-8438-4CD1B58A080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32628" y="2714942"/>
            <a:ext cx="2309028" cy="200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4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4DDDE61-05DD-4FBD-BFD6-BCC089DFE9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873889"/>
            <a:ext cx="3518728" cy="31102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3B0D04-DE9C-46E9-8B58-03E6BEA6F748}"/>
              </a:ext>
            </a:extLst>
          </p:cNvPr>
          <p:cNvSpPr txBox="1"/>
          <p:nvPr/>
        </p:nvSpPr>
        <p:spPr>
          <a:xfrm>
            <a:off x="-3398" y="4614"/>
            <a:ext cx="914739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Экспериментальное построение узла обратной решетки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методом </a:t>
            </a:r>
            <a:r>
              <a:rPr lang="el-G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-сканирования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4757" y="5172525"/>
            <a:ext cx="9158758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решетка сложная (предыдущий пример), мы будем наблюдать расщепление рефлекса,  но определить с чем связана форма пика с изменением межплоскостного расстояния или с поворотами частей образца методом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-сканирования достаточно сложно.  Необходимо сделать несколько сканирований с изменением величины вектора  обратной решетки. </a:t>
            </a:r>
          </a:p>
        </p:txBody>
      </p:sp>
    </p:spTree>
    <p:extLst>
      <p:ext uri="{BB962C8B-B14F-4D97-AF65-F5344CB8AC3E}">
        <p14:creationId xmlns:p14="http://schemas.microsoft.com/office/powerpoint/2010/main" val="243933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97536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изучения формы узла обратной решетки существует еще один метод сканирования узла обратной решетки это 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сканирования. Этот метод позволяет исследовать узел обратной решетки (дифракционной максимум) вдоль вектора обратной решетки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hkl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85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C3CD36D-55D2-4AF8-A628-9B7304AB5B0F}"/>
              </a:ext>
            </a:extLst>
          </p:cNvPr>
          <p:cNvSpPr txBox="1"/>
          <p:nvPr/>
        </p:nvSpPr>
        <p:spPr>
          <a:xfrm>
            <a:off x="0" y="1765738"/>
            <a:ext cx="91440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5C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существует связь </a:t>
            </a:r>
          </a:p>
          <a:p>
            <a:pPr algn="ctr"/>
            <a:r>
              <a:rPr lang="ru-RU" sz="5400" dirty="0">
                <a:solidFill>
                  <a:srgbClr val="5C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угла поворота кристалла </a:t>
            </a:r>
          </a:p>
          <a:p>
            <a:pPr algn="ctr"/>
            <a:r>
              <a:rPr lang="ru-RU" sz="5400" dirty="0">
                <a:solidFill>
                  <a:srgbClr val="5C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угла поворота детектора </a:t>
            </a:r>
          </a:p>
          <a:p>
            <a:pPr algn="ctr"/>
            <a:r>
              <a:rPr lang="el-GR" sz="5400" dirty="0">
                <a:solidFill>
                  <a:srgbClr val="5C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5400" dirty="0">
                <a:solidFill>
                  <a:srgbClr val="5C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l-GR" sz="5400" dirty="0">
                <a:solidFill>
                  <a:srgbClr val="5C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9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A6C63DB-355D-4102-B2AC-84D2771BB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77" y="231118"/>
            <a:ext cx="7241009" cy="653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95BB9E02-197C-47EB-A6E0-1638753638BD}"/>
              </a:ext>
            </a:extLst>
          </p:cNvPr>
          <p:cNvSpPr/>
          <p:nvPr/>
        </p:nvSpPr>
        <p:spPr>
          <a:xfrm>
            <a:off x="667956" y="1684540"/>
            <a:ext cx="5097517" cy="50975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DF58FA99-CD5F-4AC5-A630-41016BECE345}"/>
              </a:ext>
            </a:extLst>
          </p:cNvPr>
          <p:cNvCxnSpPr/>
          <p:nvPr/>
        </p:nvCxnSpPr>
        <p:spPr>
          <a:xfrm>
            <a:off x="478770" y="4222788"/>
            <a:ext cx="568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2FD97A7F-3142-4CC5-8131-3829FFD66BA5}"/>
              </a:ext>
            </a:extLst>
          </p:cNvPr>
          <p:cNvCxnSpPr/>
          <p:nvPr/>
        </p:nvCxnSpPr>
        <p:spPr>
          <a:xfrm>
            <a:off x="3211459" y="1492726"/>
            <a:ext cx="0" cy="5612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="" xmlns:a16="http://schemas.microsoft.com/office/drawing/2014/main" id="{72D494A2-4CAF-483A-9701-7ABB060ED410}"/>
              </a:ext>
            </a:extLst>
          </p:cNvPr>
          <p:cNvCxnSpPr>
            <a:cxnSpLocks/>
          </p:cNvCxnSpPr>
          <p:nvPr/>
        </p:nvCxnSpPr>
        <p:spPr>
          <a:xfrm>
            <a:off x="3211459" y="4222788"/>
            <a:ext cx="2117835" cy="146093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C6DC1593-F28D-4F7A-8A4D-84E6987F170E}"/>
              </a:ext>
            </a:extLst>
          </p:cNvPr>
          <p:cNvCxnSpPr/>
          <p:nvPr/>
        </p:nvCxnSpPr>
        <p:spPr>
          <a:xfrm flipV="1">
            <a:off x="3217186" y="2223195"/>
            <a:ext cx="1587063" cy="199959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8A12D72A-33BD-4674-91F3-F7876869E81D}"/>
              </a:ext>
            </a:extLst>
          </p:cNvPr>
          <p:cNvCxnSpPr/>
          <p:nvPr/>
        </p:nvCxnSpPr>
        <p:spPr>
          <a:xfrm flipH="1" flipV="1">
            <a:off x="4798522" y="2223195"/>
            <a:ext cx="530772" cy="3460531"/>
          </a:xfrm>
          <a:prstGeom prst="straightConnector1">
            <a:avLst/>
          </a:prstGeom>
          <a:ln w="38100" cmpd="dbl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EE600274-A8C7-4774-A5E0-98695F91C52D}"/>
              </a:ext>
            </a:extLst>
          </p:cNvPr>
          <p:cNvCxnSpPr/>
          <p:nvPr/>
        </p:nvCxnSpPr>
        <p:spPr>
          <a:xfrm flipV="1">
            <a:off x="3211459" y="1860588"/>
            <a:ext cx="918479" cy="2362200"/>
          </a:xfrm>
          <a:prstGeom prst="line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215D370C-72D3-4B7A-AC83-772393473346}"/>
              </a:ext>
            </a:extLst>
          </p:cNvPr>
          <p:cNvCxnSpPr/>
          <p:nvPr/>
        </p:nvCxnSpPr>
        <p:spPr>
          <a:xfrm flipH="1" flipV="1">
            <a:off x="4129938" y="1860588"/>
            <a:ext cx="1199356" cy="3823138"/>
          </a:xfrm>
          <a:prstGeom prst="straightConnector1">
            <a:avLst/>
          </a:prstGeom>
          <a:ln w="38100" cmpd="dbl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C8834AD2-4794-4392-83E3-298F6CF9F136}"/>
              </a:ext>
            </a:extLst>
          </p:cNvPr>
          <p:cNvCxnSpPr>
            <a:cxnSpLocks/>
          </p:cNvCxnSpPr>
          <p:nvPr/>
        </p:nvCxnSpPr>
        <p:spPr>
          <a:xfrm flipV="1">
            <a:off x="3211459" y="3756371"/>
            <a:ext cx="1478737" cy="466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FEF3A8B7-0033-4319-9730-3BE48E617F0D}"/>
              </a:ext>
            </a:extLst>
          </p:cNvPr>
          <p:cNvCxnSpPr/>
          <p:nvPr/>
        </p:nvCxnSpPr>
        <p:spPr>
          <a:xfrm>
            <a:off x="3211459" y="42227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3827A714-B1CD-4B6B-9262-AE207B4FB3C8}"/>
              </a:ext>
            </a:extLst>
          </p:cNvPr>
          <p:cNvCxnSpPr>
            <a:cxnSpLocks/>
          </p:cNvCxnSpPr>
          <p:nvPr/>
        </p:nvCxnSpPr>
        <p:spPr>
          <a:xfrm flipV="1">
            <a:off x="3211459" y="3927396"/>
            <a:ext cx="1847483" cy="2953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24028DF9-768B-4252-9EED-33CE2DBF4DEB}"/>
              </a:ext>
            </a:extLst>
          </p:cNvPr>
          <p:cNvSpPr/>
          <p:nvPr/>
        </p:nvSpPr>
        <p:spPr>
          <a:xfrm>
            <a:off x="3153666" y="4150529"/>
            <a:ext cx="126109" cy="11298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>
            <a:extLst>
              <a:ext uri="{FF2B5EF4-FFF2-40B4-BE49-F238E27FC236}">
                <a16:creationId xmlns="" xmlns:a16="http://schemas.microsoft.com/office/drawing/2014/main" id="{64D18D58-EF5B-4627-957D-FA373852982A}"/>
              </a:ext>
            </a:extLst>
          </p:cNvPr>
          <p:cNvSpPr/>
          <p:nvPr/>
        </p:nvSpPr>
        <p:spPr>
          <a:xfrm rot="3181530">
            <a:off x="3272382" y="4023479"/>
            <a:ext cx="649028" cy="610965"/>
          </a:xfrm>
          <a:prstGeom prst="arc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>
            <a:extLst>
              <a:ext uri="{FF2B5EF4-FFF2-40B4-BE49-F238E27FC236}">
                <a16:creationId xmlns="" xmlns:a16="http://schemas.microsoft.com/office/drawing/2014/main" id="{1B741FB6-8EC4-40D4-8A86-D2CF7F121C13}"/>
              </a:ext>
            </a:extLst>
          </p:cNvPr>
          <p:cNvSpPr/>
          <p:nvPr/>
        </p:nvSpPr>
        <p:spPr>
          <a:xfrm rot="2301523">
            <a:off x="3206029" y="3788053"/>
            <a:ext cx="1137592" cy="1253098"/>
          </a:xfrm>
          <a:prstGeom prst="arc">
            <a:avLst>
              <a:gd name="adj1" fmla="val 16200000"/>
              <a:gd name="adj2" fmla="val 90899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>
            <a:extLst>
              <a:ext uri="{FF2B5EF4-FFF2-40B4-BE49-F238E27FC236}">
                <a16:creationId xmlns="" xmlns:a16="http://schemas.microsoft.com/office/drawing/2014/main" id="{26A25D8E-37D2-43E3-A632-4732913CF39D}"/>
              </a:ext>
            </a:extLst>
          </p:cNvPr>
          <p:cNvSpPr/>
          <p:nvPr/>
        </p:nvSpPr>
        <p:spPr>
          <a:xfrm rot="1613389">
            <a:off x="4255593" y="3852207"/>
            <a:ext cx="218364" cy="235729"/>
          </a:xfrm>
          <a:prstGeom prst="arc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>
            <a:extLst>
              <a:ext uri="{FF2B5EF4-FFF2-40B4-BE49-F238E27FC236}">
                <a16:creationId xmlns="" xmlns:a16="http://schemas.microsoft.com/office/drawing/2014/main" id="{B8C91312-3F54-4D3B-B9FD-662B9DFE8F84}"/>
              </a:ext>
            </a:extLst>
          </p:cNvPr>
          <p:cNvSpPr/>
          <p:nvPr/>
        </p:nvSpPr>
        <p:spPr>
          <a:xfrm rot="18028560">
            <a:off x="5010606" y="4561802"/>
            <a:ext cx="218364" cy="235729"/>
          </a:xfrm>
          <a:prstGeom prst="arc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BD4DD9A-D82B-42B2-95C0-4CC06036F85E}"/>
              </a:ext>
            </a:extLst>
          </p:cNvPr>
          <p:cNvSpPr txBox="1"/>
          <p:nvPr/>
        </p:nvSpPr>
        <p:spPr>
          <a:xfrm>
            <a:off x="3855383" y="4255563"/>
            <a:ext cx="642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FFBC3EB-D37B-481E-89AC-8B3025993FE8}"/>
              </a:ext>
            </a:extLst>
          </p:cNvPr>
          <p:cNvSpPr txBox="1"/>
          <p:nvPr/>
        </p:nvSpPr>
        <p:spPr>
          <a:xfrm>
            <a:off x="4323607" y="4562424"/>
            <a:ext cx="53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87B8AE9-4F65-49AE-BDCA-E2DC05598859}"/>
              </a:ext>
            </a:extLst>
          </p:cNvPr>
          <p:cNvSpPr txBox="1"/>
          <p:nvPr/>
        </p:nvSpPr>
        <p:spPr>
          <a:xfrm>
            <a:off x="4867585" y="4072186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3D41E79-E34A-43BF-9E77-A43CE3045BB5}"/>
              </a:ext>
            </a:extLst>
          </p:cNvPr>
          <p:cNvSpPr txBox="1"/>
          <p:nvPr/>
        </p:nvSpPr>
        <p:spPr>
          <a:xfrm>
            <a:off x="4436230" y="3647929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13A75F9-2CC6-4FB3-B0BF-6433E2F8B1E4}"/>
              </a:ext>
            </a:extLst>
          </p:cNvPr>
          <p:cNvSpPr txBox="1"/>
          <p:nvPr/>
        </p:nvSpPr>
        <p:spPr>
          <a:xfrm>
            <a:off x="6855379" y="3244803"/>
            <a:ext cx="11176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85960F5-00D2-443A-BC48-AAD01329C8B1}"/>
              </a:ext>
            </a:extLst>
          </p:cNvPr>
          <p:cNvSpPr txBox="1"/>
          <p:nvPr/>
        </p:nvSpPr>
        <p:spPr>
          <a:xfrm>
            <a:off x="-41177" y="31690"/>
            <a:ext cx="914399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 кристалла на угол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 к повороту волнового вектора отраженной волны.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величина этого угла?</a:t>
            </a:r>
          </a:p>
        </p:txBody>
      </p:sp>
    </p:spTree>
    <p:extLst>
      <p:ext uri="{BB962C8B-B14F-4D97-AF65-F5344CB8AC3E}">
        <p14:creationId xmlns:p14="http://schemas.microsoft.com/office/powerpoint/2010/main" val="211869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8292A830-3178-49C2-AABC-CBAE0B87642F}"/>
              </a:ext>
            </a:extLst>
          </p:cNvPr>
          <p:cNvSpPr txBox="1"/>
          <p:nvPr/>
        </p:nvSpPr>
        <p:spPr>
          <a:xfrm>
            <a:off x="743628" y="5893875"/>
            <a:ext cx="195277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40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4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C574C81-57E7-4344-9C5F-C3CDBB205C0E}"/>
              </a:ext>
            </a:extLst>
          </p:cNvPr>
          <p:cNvSpPr txBox="1"/>
          <p:nvPr/>
        </p:nvSpPr>
        <p:spPr>
          <a:xfrm>
            <a:off x="3024111" y="5892176"/>
            <a:ext cx="542167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40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4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)-2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A941685D-6662-4CDE-BBA7-566E311E3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211" y="0"/>
            <a:ext cx="54102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5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066EE89-C340-40AE-83CE-B91614CED66D}"/>
              </a:ext>
            </a:extLst>
          </p:cNvPr>
          <p:cNvSpPr txBox="1"/>
          <p:nvPr/>
        </p:nvSpPr>
        <p:spPr>
          <a:xfrm>
            <a:off x="0" y="1566536"/>
            <a:ext cx="91440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связь поворота кристалла на угол ±Δ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одновременный поворот детектора на угол ±2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сканировать дифракционный рефлекс (узел обратной решетки) приблизительно вдоль вектора обратной решетки для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исследуемой системы отражающих плоскостей (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hkl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41A4935-8916-4480-B311-8660AAB7A0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4769447" cy="42210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ADB710C-E887-4A0D-8231-546387E41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32" y="1988840"/>
            <a:ext cx="3509668" cy="42210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68192FA-2026-42C9-82D3-A09281A7E771}"/>
              </a:ext>
            </a:extLst>
          </p:cNvPr>
          <p:cNvSpPr txBox="1"/>
          <p:nvPr/>
        </p:nvSpPr>
        <p:spPr>
          <a:xfrm>
            <a:off x="-3398" y="4614"/>
            <a:ext cx="914739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Экспериментальное построение узла обратной решетки </a:t>
            </a:r>
          </a:p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методом </a:t>
            </a: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/2θ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-сканирования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6102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>
            <a:extLst>
              <a:ext uri="{FF2B5EF4-FFF2-40B4-BE49-F238E27FC236}">
                <a16:creationId xmlns="" xmlns:a16="http://schemas.microsoft.com/office/drawing/2014/main" id="{18A63A0F-417F-453B-936D-68DB6BA1C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91366"/>
            <a:ext cx="4991548" cy="351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Рисунок 5">
            <a:extLst>
              <a:ext uri="{FF2B5EF4-FFF2-40B4-BE49-F238E27FC236}">
                <a16:creationId xmlns="" xmlns:a16="http://schemas.microsoft.com/office/drawing/2014/main" id="{C6EDA9C8-58D2-4CCB-B609-0A7A0FD68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048" y="1791366"/>
            <a:ext cx="4068952" cy="351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CD6BF2C-87DF-42AF-9D94-34435CB80C5D}"/>
              </a:ext>
            </a:extLst>
          </p:cNvPr>
          <p:cNvSpPr/>
          <p:nvPr/>
        </p:nvSpPr>
        <p:spPr>
          <a:xfrm>
            <a:off x="0" y="6081970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Loxley N., Moore C.D.,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Safa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M., Tanner B.K., Clark G.F., Hermann F.M., Mueller G. //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Advan.X-rayAnal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1995. Vol.38 P/195.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DFDF06-FBC1-4B0B-B73C-FAF8FF165A11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Кривая отражения - (а) рефлекса (004) кристалла </a:t>
            </a:r>
            <a:r>
              <a:rPr lang="en-US" alt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GaAs</a:t>
            </a:r>
            <a:r>
              <a:rPr lang="ru-RU" alt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выращенного в условиях микрогравитации (в условиях космоса) после того как в нагревателе произошел сбой </a:t>
            </a:r>
          </a:p>
          <a:p>
            <a:pPr algn="ctr"/>
            <a:r>
              <a:rPr lang="ru-RU" alt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двумерная карта - (б) рефлекса (004)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9E6AFCB-1138-4C51-AD0A-62B36B9708CD}"/>
              </a:ext>
            </a:extLst>
          </p:cNvPr>
          <p:cNvSpPr txBox="1"/>
          <p:nvPr/>
        </p:nvSpPr>
        <p:spPr>
          <a:xfrm>
            <a:off x="2506532" y="550944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6E65FFD-B3F0-4947-9FD2-3EA49F450453}"/>
              </a:ext>
            </a:extLst>
          </p:cNvPr>
          <p:cNvSpPr txBox="1"/>
          <p:nvPr/>
        </p:nvSpPr>
        <p:spPr>
          <a:xfrm>
            <a:off x="7109524" y="550677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13754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26203"/>
            <a:ext cx="9144000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Для ответа на эти вопросы необходимо вспомнить одно из важнейших  понятий геометрической кристаллографии </a:t>
            </a:r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кристаллографические зоны </a:t>
            </a:r>
          </a:p>
        </p:txBody>
      </p:sp>
    </p:spTree>
    <p:extLst>
      <p:ext uri="{BB962C8B-B14F-4D97-AF65-F5344CB8AC3E}">
        <p14:creationId xmlns:p14="http://schemas.microsoft.com/office/powerpoint/2010/main" val="10762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5">
            <a:extLst>
              <a:ext uri="{FF2B5EF4-FFF2-40B4-BE49-F238E27FC236}">
                <a16:creationId xmlns="" xmlns:a16="http://schemas.microsoft.com/office/drawing/2014/main" id="{156822A1-D4EE-438F-9EC2-68DA1220E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9464"/>
            <a:ext cx="4733087" cy="321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7377D4B4-DA17-4A07-9F4A-849C9FBE30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347337"/>
              </p:ext>
            </p:extLst>
          </p:nvPr>
        </p:nvGraphicFramePr>
        <p:xfrm>
          <a:off x="4861849" y="642455"/>
          <a:ext cx="4282151" cy="4032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Точечный рисунок" r:id="rId4" imgW="4048690" imgH="3809524" progId="Paint.Picture">
                  <p:embed/>
                </p:oleObj>
              </mc:Choice>
              <mc:Fallback>
                <p:oleObj name="Точечный рисунок" r:id="rId4" imgW="4048690" imgH="38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1849" y="642455"/>
                        <a:ext cx="4282151" cy="4032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DB864214-676E-499D-9EE9-158939F7C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1450"/>
            <a:ext cx="9144000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Кривая отражения (а) и двумерная карта (б) рефлекса (0002) полученная на монокристалле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GaN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</a:t>
            </a:r>
            <a:r>
              <a:rPr kumimoji="0" lang="ru-RU" altLang="ru-RU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kumimoji="0" lang="ru-RU" altLang="ru-RU" sz="24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эпитаксальный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слой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GaN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поверхности (0001) сапфира). Излучение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CuK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α.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Lafford T., Loxley N., 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TannerB.K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Mater. Res. Soc. Symp.Proc.1997.V.449.P.483. </a:t>
            </a:r>
            <a:endParaRPr kumimoji="0" lang="en-US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099EF6-2D80-43F2-932B-47F75D23D654}"/>
              </a:ext>
            </a:extLst>
          </p:cNvPr>
          <p:cNvSpPr txBox="1"/>
          <p:nvPr/>
        </p:nvSpPr>
        <p:spPr>
          <a:xfrm>
            <a:off x="2355925" y="477639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3D03E60-0CB6-429E-8CEC-3865155E97BD}"/>
              </a:ext>
            </a:extLst>
          </p:cNvPr>
          <p:cNvSpPr txBox="1"/>
          <p:nvPr/>
        </p:nvSpPr>
        <p:spPr>
          <a:xfrm>
            <a:off x="7089289" y="477639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</a:t>
            </a:r>
          </a:p>
        </p:txBody>
      </p:sp>
    </p:spTree>
    <p:extLst>
      <p:ext uri="{BB962C8B-B14F-4D97-AF65-F5344CB8AC3E}">
        <p14:creationId xmlns:p14="http://schemas.microsoft.com/office/powerpoint/2010/main" val="21670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1D2B315-ED76-4DBA-8292-F83B90594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3" y="1330235"/>
            <a:ext cx="3603812" cy="47908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774F878-E221-4D92-B9A1-54B3D350C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00" y="1333948"/>
            <a:ext cx="3829722" cy="4787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2275A0-0B12-4F1C-BBCC-66EAE2AC6BB0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Двумерная карта рефлекса (004) эпитаксиальной пленки </a:t>
            </a:r>
            <a:r>
              <a:rPr lang="en-US" dirty="0"/>
              <a:t>GaAs</a:t>
            </a:r>
            <a:r>
              <a:rPr lang="ru-RU" dirty="0"/>
              <a:t> выращенной на при низкой температуре. а) – после выращивания; б) – после высокотемпературного отжига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FADB8E-25CD-4B95-9E70-9CA2FC437F43}"/>
              </a:ext>
            </a:extLst>
          </p:cNvPr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Эпитаксиальная пленка </a:t>
            </a:r>
            <a:r>
              <a:rPr lang="en-US" dirty="0"/>
              <a:t>GaAs</a:t>
            </a:r>
            <a:r>
              <a:rPr lang="ru-RU" dirty="0"/>
              <a:t> выращена на подложке </a:t>
            </a:r>
            <a:r>
              <a:rPr lang="en-US" dirty="0"/>
              <a:t>GaAs</a:t>
            </a:r>
            <a:r>
              <a:rPr lang="ru-RU" dirty="0"/>
              <a:t> при низкой температуре. По смещению рефлекса видно, что параметр решетки пленки больше чем у подложки. Это связано с тем что пленка содержит больше мышьяка чем положка. Так как максимумы расположены точно один под другим </a:t>
            </a:r>
            <a:r>
              <a:rPr lang="ru-RU" dirty="0" err="1"/>
              <a:t>разориентации</a:t>
            </a:r>
            <a:r>
              <a:rPr lang="ru-RU" dirty="0"/>
              <a:t> между ними нет </a:t>
            </a:r>
          </a:p>
        </p:txBody>
      </p:sp>
    </p:spTree>
    <p:extLst>
      <p:ext uri="{BB962C8B-B14F-4D97-AF65-F5344CB8AC3E}">
        <p14:creationId xmlns:p14="http://schemas.microsoft.com/office/powerpoint/2010/main" val="39395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E1a">
            <a:extLst>
              <a:ext uri="{FF2B5EF4-FFF2-40B4-BE49-F238E27FC236}">
                <a16:creationId xmlns="" xmlns:a16="http://schemas.microsoft.com/office/drawing/2014/main" id="{F8131CFF-5A16-46FB-ADE9-76B7720C3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54786"/>
            <a:ext cx="6618288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12">
            <a:extLst>
              <a:ext uri="{FF2B5EF4-FFF2-40B4-BE49-F238E27FC236}">
                <a16:creationId xmlns="" xmlns:a16="http://schemas.microsoft.com/office/drawing/2014/main" id="{A723BA60-1F51-465C-89D2-38DCC702A8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623" y="3294648"/>
            <a:ext cx="936625" cy="71438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Line 13">
            <a:extLst>
              <a:ext uri="{FF2B5EF4-FFF2-40B4-BE49-F238E27FC236}">
                <a16:creationId xmlns="" xmlns:a16="http://schemas.microsoft.com/office/drawing/2014/main" id="{72047615-E61F-46AF-82E5-290566415A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8423" y="2862848"/>
            <a:ext cx="73025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14">
            <a:extLst>
              <a:ext uri="{FF2B5EF4-FFF2-40B4-BE49-F238E27FC236}">
                <a16:creationId xmlns="" xmlns:a16="http://schemas.microsoft.com/office/drawing/2014/main" id="{4559F344-5A9F-46BE-B5E3-DEC2C658B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3248" y="2502486"/>
            <a:ext cx="431800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15">
            <a:extLst>
              <a:ext uri="{FF2B5EF4-FFF2-40B4-BE49-F238E27FC236}">
                <a16:creationId xmlns="" xmlns:a16="http://schemas.microsoft.com/office/drawing/2014/main" id="{44BFADD9-2ABB-4590-A8F7-25AC1BEB2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761" y="4447173"/>
            <a:ext cx="1584325" cy="158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6">
            <a:extLst>
              <a:ext uri="{FF2B5EF4-FFF2-40B4-BE49-F238E27FC236}">
                <a16:creationId xmlns="" xmlns:a16="http://schemas.microsoft.com/office/drawing/2014/main" id="{4E202CFB-7BEC-45E8-AB14-C1014E75E8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6761" y="3294648"/>
            <a:ext cx="1944687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17">
            <a:extLst>
              <a:ext uri="{FF2B5EF4-FFF2-40B4-BE49-F238E27FC236}">
                <a16:creationId xmlns="" xmlns:a16="http://schemas.microsoft.com/office/drawing/2014/main" id="{EB1D4F97-BB71-4C4D-A771-EDE1ECCB0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661" y="5023436"/>
            <a:ext cx="43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/>
              <a:t>K</a:t>
            </a:r>
            <a:r>
              <a:rPr lang="en-US" altLang="ru-RU" sz="1800" baseline="-25000"/>
              <a:t>0</a:t>
            </a:r>
            <a:endParaRPr lang="ru-RU" altLang="ru-RU" sz="1800" baseline="-25000"/>
          </a:p>
        </p:txBody>
      </p:sp>
      <p:sp>
        <p:nvSpPr>
          <p:cNvPr id="9" name="Text Box 18">
            <a:extLst>
              <a:ext uri="{FF2B5EF4-FFF2-40B4-BE49-F238E27FC236}">
                <a16:creationId xmlns="" xmlns:a16="http://schemas.microsoft.com/office/drawing/2014/main" id="{EE2E0396-0E6C-4658-9F35-FDD89053F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586" y="3581986"/>
            <a:ext cx="45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/>
              <a:t>K</a:t>
            </a:r>
            <a:r>
              <a:rPr lang="en-US" altLang="ru-RU" sz="1800" baseline="-25000"/>
              <a:t>H</a:t>
            </a:r>
            <a:endParaRPr lang="ru-RU" altLang="ru-RU" sz="1800" baseline="-25000"/>
          </a:p>
        </p:txBody>
      </p:sp>
      <p:sp>
        <p:nvSpPr>
          <p:cNvPr id="10" name="Text Box 19">
            <a:extLst>
              <a:ext uri="{FF2B5EF4-FFF2-40B4-BE49-F238E27FC236}">
                <a16:creationId xmlns="" xmlns:a16="http://schemas.microsoft.com/office/drawing/2014/main" id="{45EB2ED7-9F94-4FD6-9A63-E50F933E7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623" y="4302711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/>
              <a:t>H</a:t>
            </a:r>
            <a:endParaRPr lang="ru-RU" altLang="ru-RU" sz="1800" b="1"/>
          </a:p>
        </p:txBody>
      </p:sp>
      <p:sp>
        <p:nvSpPr>
          <p:cNvPr id="11" name="Text Box 21">
            <a:extLst>
              <a:ext uri="{FF2B5EF4-FFF2-40B4-BE49-F238E27FC236}">
                <a16:creationId xmlns="" xmlns:a16="http://schemas.microsoft.com/office/drawing/2014/main" id="{E9AD14D0-BDB8-4F95-A06E-D7C2F76EB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623" y="6174373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O</a:t>
            </a:r>
            <a:endParaRPr lang="ru-RU" altLang="ru-RU" sz="1800"/>
          </a:p>
        </p:txBody>
      </p:sp>
      <p:sp>
        <p:nvSpPr>
          <p:cNvPr id="12" name="Text Box 22">
            <a:extLst>
              <a:ext uri="{FF2B5EF4-FFF2-40B4-BE49-F238E27FC236}">
                <a16:creationId xmlns="" xmlns:a16="http://schemas.microsoft.com/office/drawing/2014/main" id="{635AB30F-7222-4F67-BFB5-B189F3261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661" y="4302711"/>
            <a:ext cx="430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2</a:t>
            </a:r>
            <a:r>
              <a:rPr lang="en-US" altLang="ru-RU" sz="1800">
                <a:latin typeface="Symbol" panose="05050102010706020507" pitchFamily="18" charset="2"/>
              </a:rPr>
              <a:t>q</a:t>
            </a:r>
            <a:endParaRPr lang="ru-RU" altLang="ru-RU" sz="1800">
              <a:latin typeface="Symbol" panose="05050102010706020507" pitchFamily="18" charset="2"/>
            </a:endParaRPr>
          </a:p>
        </p:txBody>
      </p:sp>
      <p:sp>
        <p:nvSpPr>
          <p:cNvPr id="13" name="Text Box 23">
            <a:extLst>
              <a:ext uri="{FF2B5EF4-FFF2-40B4-BE49-F238E27FC236}">
                <a16:creationId xmlns="" xmlns:a16="http://schemas.microsoft.com/office/drawing/2014/main" id="{FDE3C170-8B53-4E2B-9237-9649CC230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2"/>
            <a:ext cx="9144000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333FF"/>
                </a:solidFill>
              </a:rPr>
              <a:t>Поворот кристалла вокруг точки </a:t>
            </a:r>
            <a:r>
              <a:rPr lang="en-US" altLang="ru-RU" sz="2000" b="1" dirty="0">
                <a:solidFill>
                  <a:srgbClr val="3333FF"/>
                </a:solidFill>
              </a:rPr>
              <a:t>O </a:t>
            </a:r>
            <a:r>
              <a:rPr lang="ru-RU" altLang="ru-RU" sz="2000" b="1" dirty="0">
                <a:solidFill>
                  <a:srgbClr val="3333FF"/>
                </a:solidFill>
              </a:rPr>
              <a:t>приводит к смещению узла обратной решетки </a:t>
            </a:r>
            <a:r>
              <a:rPr lang="en-US" altLang="ru-RU" sz="2000" b="1" dirty="0">
                <a:solidFill>
                  <a:srgbClr val="3333FF"/>
                </a:solidFill>
              </a:rPr>
              <a:t>H </a:t>
            </a:r>
            <a:r>
              <a:rPr lang="ru-RU" altLang="ru-RU" sz="2000" b="1" dirty="0">
                <a:solidFill>
                  <a:srgbClr val="3333FF"/>
                </a:solidFill>
              </a:rPr>
              <a:t>со сферы </a:t>
            </a:r>
            <a:r>
              <a:rPr lang="ru-RU" altLang="ru-RU" sz="2000" b="1" dirty="0" err="1">
                <a:solidFill>
                  <a:srgbClr val="3333FF"/>
                </a:solidFill>
              </a:rPr>
              <a:t>Эвальда</a:t>
            </a:r>
            <a:r>
              <a:rPr lang="en-US" altLang="ru-RU" sz="2000" b="1" dirty="0">
                <a:solidFill>
                  <a:srgbClr val="3333FF"/>
                </a:solidFill>
              </a:rPr>
              <a:t> (</a:t>
            </a:r>
            <a:r>
              <a:rPr lang="en-US" altLang="ru-RU" sz="2000" b="1" dirty="0">
                <a:solidFill>
                  <a:srgbClr val="3333FF"/>
                </a:solidFill>
                <a:latin typeface="Symbol" panose="05050102010706020507" pitchFamily="18" charset="2"/>
              </a:rPr>
              <a:t>q</a:t>
            </a:r>
            <a:r>
              <a:rPr lang="en-US" altLang="ru-RU" sz="2000" b="1" dirty="0">
                <a:solidFill>
                  <a:srgbClr val="3333FF"/>
                </a:solidFill>
              </a:rPr>
              <a:t>-</a:t>
            </a:r>
            <a:r>
              <a:rPr lang="ru-RU" altLang="ru-RU" sz="2000" b="1" dirty="0">
                <a:solidFill>
                  <a:srgbClr val="3333FF"/>
                </a:solidFill>
              </a:rPr>
              <a:t>сканирование), одновременный поворот кристалла и детектора (</a:t>
            </a:r>
            <a:r>
              <a:rPr lang="en-US" altLang="ru-RU" sz="2000" b="1" dirty="0">
                <a:solidFill>
                  <a:srgbClr val="3333FF"/>
                </a:solidFill>
                <a:latin typeface="Symbol" panose="05050102010706020507" pitchFamily="18" charset="2"/>
              </a:rPr>
              <a:t>q/2q</a:t>
            </a:r>
            <a:r>
              <a:rPr lang="en-US" altLang="ru-RU" sz="2000" b="1" dirty="0">
                <a:solidFill>
                  <a:srgbClr val="3333FF"/>
                </a:solidFill>
              </a:rPr>
              <a:t> </a:t>
            </a:r>
            <a:r>
              <a:rPr lang="ru-RU" altLang="ru-RU" sz="2000" b="1" dirty="0">
                <a:solidFill>
                  <a:srgbClr val="3333FF"/>
                </a:solidFill>
              </a:rPr>
              <a:t>сканирование) приводит к смещению узла примерно вдоль вектора </a:t>
            </a:r>
            <a:r>
              <a:rPr lang="en-US" altLang="ru-RU" sz="2000" b="1" dirty="0">
                <a:solidFill>
                  <a:srgbClr val="3333FF"/>
                </a:solidFill>
              </a:rPr>
              <a:t>H</a:t>
            </a:r>
            <a:r>
              <a:rPr lang="ru-RU" altLang="ru-RU" sz="2000" b="1" dirty="0">
                <a:solidFill>
                  <a:srgbClr val="3333FF"/>
                </a:solidFill>
              </a:rPr>
              <a:t>. Используя эти перемещения можно исследовать форму узла обратной решетки </a:t>
            </a:r>
            <a:r>
              <a:rPr lang="en-US" altLang="ru-RU" sz="2000" b="1" dirty="0">
                <a:solidFill>
                  <a:srgbClr val="3333FF"/>
                </a:solidFill>
              </a:rPr>
              <a:t>H</a:t>
            </a:r>
            <a:r>
              <a:rPr lang="ru-RU" altLang="ru-RU" sz="2000" b="1" dirty="0">
                <a:solidFill>
                  <a:srgbClr val="3333FF"/>
                </a:solidFill>
              </a:rPr>
              <a:t>. </a:t>
            </a:r>
          </a:p>
        </p:txBody>
      </p:sp>
      <p:sp>
        <p:nvSpPr>
          <p:cNvPr id="14" name="Line 25">
            <a:extLst>
              <a:ext uri="{FF2B5EF4-FFF2-40B4-BE49-F238E27FC236}">
                <a16:creationId xmlns="" xmlns:a16="http://schemas.microsoft.com/office/drawing/2014/main" id="{DC6A520E-4D84-4523-80EC-7BD56657FF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3236" y="6031498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27">
            <a:extLst>
              <a:ext uri="{FF2B5EF4-FFF2-40B4-BE49-F238E27FC236}">
                <a16:creationId xmlns="" xmlns:a16="http://schemas.microsoft.com/office/drawing/2014/main" id="{E5C8AE0B-305A-4850-BF5C-C80F84B7A3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99498" y="5526673"/>
            <a:ext cx="936625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Text Box 28">
            <a:extLst>
              <a:ext uri="{FF2B5EF4-FFF2-40B4-BE49-F238E27FC236}">
                <a16:creationId xmlns="" xmlns:a16="http://schemas.microsoft.com/office/drawing/2014/main" id="{472B6192-0E52-47D2-8EF1-B3A4B1358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223" y="5671136"/>
            <a:ext cx="442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Symbol" panose="05050102010706020507" pitchFamily="18" charset="2"/>
              </a:rPr>
              <a:t>Dq</a:t>
            </a:r>
            <a:endParaRPr lang="ru-RU" altLang="ru-RU" sz="1800">
              <a:latin typeface="Symbol" panose="05050102010706020507" pitchFamily="18" charset="2"/>
            </a:endParaRPr>
          </a:p>
        </p:txBody>
      </p:sp>
      <p:sp>
        <p:nvSpPr>
          <p:cNvPr id="17" name="Text Box 29">
            <a:extLst>
              <a:ext uri="{FF2B5EF4-FFF2-40B4-BE49-F238E27FC236}">
                <a16:creationId xmlns="" xmlns:a16="http://schemas.microsoft.com/office/drawing/2014/main" id="{B2043566-3332-4339-84F9-0586FC51B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761" y="2142123"/>
            <a:ext cx="4429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Symbol" panose="05050102010706020507" pitchFamily="18" charset="2"/>
              </a:rPr>
              <a:t>Dq</a:t>
            </a:r>
            <a:endParaRPr lang="ru-RU" altLang="ru-RU" sz="1800">
              <a:latin typeface="Symbol" panose="05050102010706020507" pitchFamily="18" charset="2"/>
            </a:endParaRPr>
          </a:p>
        </p:txBody>
      </p:sp>
      <p:sp>
        <p:nvSpPr>
          <p:cNvPr id="18" name="Text Box 31">
            <a:extLst>
              <a:ext uri="{FF2B5EF4-FFF2-40B4-BE49-F238E27FC236}">
                <a16:creationId xmlns="" xmlns:a16="http://schemas.microsoft.com/office/drawing/2014/main" id="{67A80E38-2C4F-4CCA-A4ED-B470FB3B2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411" y="3150186"/>
            <a:ext cx="198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Symbol" panose="05050102010706020507" pitchFamily="18" charset="2"/>
              </a:rPr>
              <a:t>q</a:t>
            </a:r>
            <a:r>
              <a:rPr lang="en-US" altLang="ru-RU" sz="1800"/>
              <a:t>-</a:t>
            </a:r>
            <a:r>
              <a:rPr lang="ru-RU" altLang="ru-RU" sz="1800" b="1"/>
              <a:t>сканирование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="" xmlns:a16="http://schemas.microsoft.com/office/drawing/2014/main" id="{997DE138-27CD-4F64-9B50-A7DB1E61E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4236" y="2718386"/>
            <a:ext cx="2095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Symbol" panose="05050102010706020507" pitchFamily="18" charset="2"/>
              </a:rPr>
              <a:t>2q</a:t>
            </a:r>
            <a:r>
              <a:rPr lang="en-US" altLang="ru-RU" sz="1800"/>
              <a:t>-</a:t>
            </a:r>
            <a:r>
              <a:rPr lang="ru-RU" altLang="ru-RU" sz="1800" b="1"/>
              <a:t>сканирование</a:t>
            </a:r>
          </a:p>
        </p:txBody>
      </p:sp>
      <p:sp>
        <p:nvSpPr>
          <p:cNvPr id="20" name="Line 36">
            <a:extLst>
              <a:ext uri="{FF2B5EF4-FFF2-40B4-BE49-F238E27FC236}">
                <a16:creationId xmlns="" xmlns:a16="http://schemas.microsoft.com/office/drawing/2014/main" id="{D7BD0FA2-D56F-435F-AA43-9AF3318EBE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0723" y="2934286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37">
            <a:extLst>
              <a:ext uri="{FF2B5EF4-FFF2-40B4-BE49-F238E27FC236}">
                <a16:creationId xmlns="" xmlns:a16="http://schemas.microsoft.com/office/drawing/2014/main" id="{2E317691-F416-45C2-B780-835E265C28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7123" y="3294648"/>
            <a:ext cx="100647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6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6" grpId="0"/>
      <p:bldP spid="17" grpId="0"/>
      <p:bldP spid="18" grpId="0"/>
      <p:bldP spid="1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190291-8119-41D0-8E41-A22BDBB00D0D}"/>
              </a:ext>
            </a:extLst>
          </p:cNvPr>
          <p:cNvSpPr txBox="1"/>
          <p:nvPr/>
        </p:nvSpPr>
        <p:spPr>
          <a:xfrm>
            <a:off x="0" y="556539"/>
            <a:ext cx="9144000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Тонкая структура дифракционных рефлексов позволяет увидеть 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реальную структуру кристалла </a:t>
            </a:r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(размеры и количество блоков, локальные и межблочных деформации решетки, типы, количество и расположения дефектов 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объеме кристалла)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4D762A-F417-4EA4-9430-CE3C51E34F51}"/>
              </a:ext>
            </a:extLst>
          </p:cNvPr>
          <p:cNvSpPr txBox="1"/>
          <p:nvPr/>
        </p:nvSpPr>
        <p:spPr>
          <a:xfrm>
            <a:off x="0" y="4691437"/>
            <a:ext cx="9144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Методы этого этапа структурного анализа 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состоят из двух групп:</a:t>
            </a:r>
          </a:p>
          <a:p>
            <a:pPr algn="ctr"/>
            <a:r>
              <a:rPr lang="ru-RU" sz="2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интегральных методов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методов рентгеновской топографии </a:t>
            </a:r>
          </a:p>
        </p:txBody>
      </p:sp>
    </p:spTree>
    <p:extLst>
      <p:ext uri="{BB962C8B-B14F-4D97-AF65-F5344CB8AC3E}">
        <p14:creationId xmlns:p14="http://schemas.microsoft.com/office/powerpoint/2010/main" val="13551800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E9800BD-1B2C-41D2-9DE2-5DED6F6DD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9818"/>
            <a:ext cx="9144000" cy="31085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</a:rPr>
              <a:t>определение координат атомов в элементарной ячейке кристалла, значительно сложнее.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3333FF"/>
                </a:solidFill>
              </a:rPr>
              <a:t>Дело в том, что в эксперименте мы можем измерять интенсивности дифракционных рефлексов и определить величины структурных амплитуд |</a:t>
            </a:r>
            <a:r>
              <a:rPr lang="en-US" altLang="ru-RU" sz="2800" i="1" dirty="0">
                <a:solidFill>
                  <a:srgbClr val="3333FF"/>
                </a:solidFill>
              </a:rPr>
              <a:t>F</a:t>
            </a:r>
            <a:r>
              <a:rPr lang="ru-RU" altLang="ru-RU" sz="2800" i="1" dirty="0">
                <a:solidFill>
                  <a:srgbClr val="3333FF"/>
                </a:solidFill>
              </a:rPr>
              <a:t>(</a:t>
            </a:r>
            <a:r>
              <a:rPr lang="en-US" altLang="ru-RU" sz="2800" i="1" dirty="0" err="1">
                <a:solidFill>
                  <a:srgbClr val="3333FF"/>
                </a:solidFill>
              </a:rPr>
              <a:t>hkl</a:t>
            </a:r>
            <a:r>
              <a:rPr lang="ru-RU" altLang="ru-RU" sz="2800" i="1" dirty="0">
                <a:solidFill>
                  <a:srgbClr val="3333FF"/>
                </a:solidFill>
              </a:rPr>
              <a:t>)</a:t>
            </a:r>
            <a:r>
              <a:rPr lang="ru-RU" altLang="ru-RU" sz="2800" dirty="0">
                <a:solidFill>
                  <a:srgbClr val="3333FF"/>
                </a:solidFill>
              </a:rPr>
              <a:t>|. А вот фазы дифракционных рефлексов </a:t>
            </a:r>
            <a:r>
              <a:rPr lang="ru-RU" altLang="ru-RU" sz="2800" i="1" dirty="0">
                <a:solidFill>
                  <a:srgbClr val="3333FF"/>
                </a:solidFill>
              </a:rPr>
              <a:t>α(</a:t>
            </a:r>
            <a:r>
              <a:rPr lang="en-US" altLang="ru-RU" sz="2800" i="1" dirty="0" err="1">
                <a:solidFill>
                  <a:srgbClr val="3333FF"/>
                </a:solidFill>
              </a:rPr>
              <a:t>hkl</a:t>
            </a:r>
            <a:r>
              <a:rPr lang="ru-RU" altLang="ru-RU" sz="2800" i="1" dirty="0">
                <a:solidFill>
                  <a:srgbClr val="3333FF"/>
                </a:solidFill>
              </a:rPr>
              <a:t>)</a:t>
            </a:r>
            <a:r>
              <a:rPr lang="ru-RU" altLang="ru-RU" sz="2800" dirty="0">
                <a:solidFill>
                  <a:srgbClr val="3333FF"/>
                </a:solidFill>
              </a:rPr>
              <a:t> недоступны для измерений 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69D46F9A-8D75-4BAC-AE26-55142ADB6B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259049"/>
              </p:ext>
            </p:extLst>
          </p:nvPr>
        </p:nvGraphicFramePr>
        <p:xfrm>
          <a:off x="0" y="4914872"/>
          <a:ext cx="91440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Equation" r:id="rId3" imgW="2959100" imgH="609600" progId="">
                  <p:embed/>
                </p:oleObj>
              </mc:Choice>
              <mc:Fallback>
                <p:oleObj name="Equation" r:id="rId3" imgW="2959100" imgH="609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14872"/>
                        <a:ext cx="9144000" cy="1790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5041F2-6EAB-4AA8-9884-0D27B9DCA118}"/>
              </a:ext>
            </a:extLst>
          </p:cNvPr>
          <p:cNvSpPr txBox="1"/>
          <p:nvPr/>
        </p:nvSpPr>
        <p:spPr>
          <a:xfrm>
            <a:off x="0" y="116632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2-й этап</a:t>
            </a:r>
            <a:endParaRPr lang="ru-RU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8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2386BDC-4F61-4E0B-A7A8-7DE825ECF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"/>
            <a:ext cx="9144000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Для определения координат атомов в кристаллографической ячейке необходимо найти максимумы функции распределения электронной плотности в решетке </a:t>
            </a:r>
            <a:r>
              <a:rPr lang="ru-RU" altLang="ru-RU" i="1" dirty="0">
                <a:solidFill>
                  <a:srgbClr val="3333FF"/>
                </a:solidFill>
              </a:rPr>
              <a:t>ρ</a:t>
            </a:r>
            <a:r>
              <a:rPr lang="ru-RU" altLang="ru-RU" dirty="0">
                <a:solidFill>
                  <a:srgbClr val="3333FF"/>
                </a:solidFill>
              </a:rPr>
              <a:t>(</a:t>
            </a:r>
            <a:r>
              <a:rPr lang="en-US" altLang="ru-RU" b="1" dirty="0">
                <a:solidFill>
                  <a:srgbClr val="3333FF"/>
                </a:solidFill>
              </a:rPr>
              <a:t>r</a:t>
            </a:r>
            <a:r>
              <a:rPr lang="ru-RU" altLang="ru-RU" dirty="0">
                <a:solidFill>
                  <a:srgbClr val="3333FF"/>
                </a:solidFill>
              </a:rPr>
              <a:t>) т.е. исследовать эту функцию на экстремум  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47F8B1FA-41C3-4534-94EA-DE1054FACC1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0967" y="2776267"/>
          <a:ext cx="633095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3" imgW="2235200" imgH="431800" progId="">
                  <p:embed/>
                </p:oleObj>
              </mc:Choice>
              <mc:Fallback>
                <p:oleObj name="Equation" r:id="rId3" imgW="22352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967" y="2776267"/>
                        <a:ext cx="6330950" cy="1223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9E3E26E-91C6-4AD3-AA54-C26C0F42A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4" y="4202903"/>
            <a:ext cx="9155113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Здесь </a:t>
            </a:r>
            <a:r>
              <a:rPr lang="en-US" altLang="ru-RU" sz="2800" b="1" dirty="0"/>
              <a:t>r</a:t>
            </a:r>
            <a:r>
              <a:rPr lang="en-US" altLang="ru-RU" sz="2800" dirty="0"/>
              <a:t> </a:t>
            </a:r>
            <a:r>
              <a:rPr lang="ru-RU" altLang="ru-RU" sz="2800" dirty="0"/>
              <a:t>текущий радиус вектор в пространстве элементарной ячейке,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/>
              <a:t>Вектор </a:t>
            </a:r>
            <a:r>
              <a:rPr lang="en-US" altLang="ru-RU" sz="2800" b="1" dirty="0"/>
              <a:t>H</a:t>
            </a:r>
            <a:r>
              <a:rPr lang="en-US" altLang="ru-RU" sz="2800" dirty="0"/>
              <a:t> </a:t>
            </a:r>
            <a:r>
              <a:rPr lang="ru-RU" altLang="ru-RU" sz="2800" dirty="0"/>
              <a:t>– дифракционный вектор или вектор обратной решетки, определяющий положения отражающих плоскостей с индексами (</a:t>
            </a:r>
            <a:r>
              <a:rPr lang="en-US" altLang="ru-RU" sz="2800" i="1" dirty="0" err="1"/>
              <a:t>hkl</a:t>
            </a:r>
            <a:r>
              <a:rPr lang="ru-RU" altLang="ru-RU" sz="2800" dirty="0"/>
              <a:t>),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i="1" dirty="0" err="1"/>
              <a:t>V</a:t>
            </a:r>
            <a:r>
              <a:rPr lang="en-US" altLang="ru-RU" sz="2800" i="1" baseline="-25000" dirty="0" err="1"/>
              <a:t>c</a:t>
            </a:r>
            <a:r>
              <a:rPr lang="en-US" altLang="ru-RU" sz="2800" dirty="0"/>
              <a:t> </a:t>
            </a:r>
            <a:r>
              <a:rPr lang="ru-RU" altLang="ru-RU" sz="2800" dirty="0"/>
              <a:t>– объем элементарной ячейки </a:t>
            </a:r>
          </a:p>
        </p:txBody>
      </p:sp>
    </p:spTree>
    <p:extLst>
      <p:ext uri="{BB962C8B-B14F-4D97-AF65-F5344CB8AC3E}">
        <p14:creationId xmlns:p14="http://schemas.microsoft.com/office/powerpoint/2010/main" val="147668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irc_mi" descr="Картинки по запросу современный дифрактометр монокристальный">
            <a:hlinkClick r:id="rId2"/>
            <a:extLst>
              <a:ext uri="{FF2B5EF4-FFF2-40B4-BE49-F238E27FC236}">
                <a16:creationId xmlns="" xmlns:a16="http://schemas.microsoft.com/office/drawing/2014/main" id="{5278B77A-ED0D-4D2B-B879-9ED4AB049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36613"/>
            <a:ext cx="84582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84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4719A08-1895-4000-B4A7-628502666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69300"/>
            <a:ext cx="5292080" cy="4154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42837E3-CCAB-4E8B-B594-A23710924ED7}"/>
              </a:ext>
            </a:extLst>
          </p:cNvPr>
          <p:cNvSpPr txBox="1"/>
          <p:nvPr/>
        </p:nvSpPr>
        <p:spPr>
          <a:xfrm>
            <a:off x="0" y="140439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Фрагмент элементарной ячейки </a:t>
            </a:r>
          </a:p>
          <a:p>
            <a:pPr algn="ctr"/>
            <a:r>
              <a:rPr lang="ru-RU" sz="2400" b="1" dirty="0" err="1"/>
              <a:t>дигидроцитрата</a:t>
            </a:r>
            <a:r>
              <a:rPr lang="ru-RU" sz="2400" b="1" dirty="0"/>
              <a:t> натрия </a:t>
            </a:r>
            <a:r>
              <a:rPr lang="en-US" sz="2400" b="1" dirty="0"/>
              <a:t>(</a:t>
            </a:r>
            <a:r>
              <a:rPr lang="en-US" altLang="ru-RU" sz="2400" b="1" dirty="0"/>
              <a:t>NaH</a:t>
            </a:r>
            <a:r>
              <a:rPr lang="en-US" altLang="ru-RU" sz="2400" b="1" baseline="-25000" dirty="0"/>
              <a:t>2</a:t>
            </a:r>
            <a:r>
              <a:rPr lang="en-US" altLang="ru-RU" sz="2400" b="1" dirty="0"/>
              <a:t>C</a:t>
            </a:r>
            <a:r>
              <a:rPr lang="en-US" altLang="ru-RU" sz="2400" b="1" baseline="-25000" dirty="0"/>
              <a:t>6</a:t>
            </a:r>
            <a:r>
              <a:rPr lang="en-US" altLang="ru-RU" sz="2400" b="1" dirty="0"/>
              <a:t>H</a:t>
            </a:r>
            <a:r>
              <a:rPr lang="en-US" altLang="ru-RU" sz="2400" b="1" baseline="-25000" dirty="0"/>
              <a:t>5</a:t>
            </a:r>
            <a:r>
              <a:rPr lang="en-US" altLang="ru-RU" sz="2400" b="1" dirty="0"/>
              <a:t>O</a:t>
            </a:r>
            <a:r>
              <a:rPr lang="en-US" altLang="ru-RU" sz="2400" b="1" baseline="-25000" dirty="0"/>
              <a:t>7</a:t>
            </a:r>
            <a:r>
              <a:rPr lang="en-US" altLang="ru-RU" sz="2400" b="1" dirty="0"/>
              <a:t>) </a:t>
            </a:r>
            <a:endParaRPr lang="ru-RU" altLang="ru-RU" sz="2400" b="1" dirty="0"/>
          </a:p>
          <a:p>
            <a:pPr algn="ctr"/>
            <a:r>
              <a:rPr lang="ru-RU" sz="2400" b="1" dirty="0"/>
              <a:t>спроектированная на плоскость</a:t>
            </a:r>
            <a:r>
              <a:rPr lang="en-US" sz="2400" b="1" dirty="0"/>
              <a:t> XZ</a:t>
            </a:r>
            <a:endParaRPr lang="ru-RU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E42A7B1-164A-4F1D-A9AE-8B6E55F8030B}"/>
              </a:ext>
            </a:extLst>
          </p:cNvPr>
          <p:cNvSpPr txBox="1"/>
          <p:nvPr/>
        </p:nvSpPr>
        <p:spPr>
          <a:xfrm>
            <a:off x="5364088" y="1369300"/>
            <a:ext cx="3779912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33CC"/>
                </a:solidFill>
              </a:rPr>
              <a:t>Жирными линиями обозначены ковалентные связи, светлые – означают координатные связи атомов кислорода с атомами натрия. </a:t>
            </a:r>
            <a:endParaRPr lang="en-US" altLang="ru-RU" sz="2400" b="1" dirty="0">
              <a:solidFill>
                <a:srgbClr val="0033CC"/>
              </a:solidFill>
            </a:endParaRPr>
          </a:p>
          <a:p>
            <a:pPr algn="ctr"/>
            <a:r>
              <a:rPr lang="ru-RU" altLang="ru-RU" sz="2400" b="1" dirty="0">
                <a:solidFill>
                  <a:srgbClr val="0033CC"/>
                </a:solidFill>
              </a:rPr>
              <a:t>Числа у эллипсоидов - </a:t>
            </a:r>
            <a:r>
              <a:rPr lang="ru-RU" altLang="ru-RU" sz="2400" b="1" dirty="0" err="1">
                <a:solidFill>
                  <a:srgbClr val="0033CC"/>
                </a:solidFill>
              </a:rPr>
              <a:t>сраднеквадратичные</a:t>
            </a:r>
            <a:r>
              <a:rPr lang="ru-RU" altLang="ru-RU" sz="2400" b="1" dirty="0">
                <a:solidFill>
                  <a:srgbClr val="0033CC"/>
                </a:solidFill>
              </a:rPr>
              <a:t> тепловые смещения атомов (Å)</a:t>
            </a:r>
            <a:endParaRPr lang="ru-RU" sz="2400" dirty="0"/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503B46D8-4524-4435-BC94-6F9A36BAE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52816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Тепловые колебательные движения атомов внутри молекулы </a:t>
            </a:r>
            <a:r>
              <a:rPr lang="ru-RU" altLang="ru-RU" sz="2400" b="1" dirty="0" err="1"/>
              <a:t>дигидроцитрата</a:t>
            </a:r>
            <a:r>
              <a:rPr lang="ru-RU" altLang="ru-RU" sz="2400" b="1" dirty="0"/>
              <a:t> натрия. Анизотропные колебания атомов описываются </a:t>
            </a:r>
            <a:r>
              <a:rPr lang="ru-RU" altLang="ru-RU" sz="2400" b="1" dirty="0" err="1"/>
              <a:t>элипсоидами</a:t>
            </a:r>
            <a:endParaRPr lang="ru-RU" alt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4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">
            <a:extLst>
              <a:ext uri="{FF2B5EF4-FFF2-40B4-BE49-F238E27FC236}">
                <a16:creationId xmlns="" xmlns:a16="http://schemas.microsoft.com/office/drawing/2014/main" id="{E633A0AA-E4A1-452F-818D-4AFBFC32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652145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="" xmlns:a16="http://schemas.microsoft.com/office/drawing/2014/main" id="{C1A9D4AF-F456-49DE-BA23-83B1BA89F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cs typeface="Arial" panose="020B0604020202020204" pitchFamily="34" charset="0"/>
              </a:rPr>
              <a:t>Распределение электронной плотности в элементарной ячейке бензола спроецированное на плоскость  (001).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cs typeface="Arial" panose="020B0604020202020204" pitchFamily="34" charset="0"/>
              </a:rPr>
              <a:t>Синтез электронной плотности сделан на дифракции нейтронов. Электронная плотность атомов углерода обозначена сплошными линиями, плотность атомов водорода -  пунктиром. Плоскость </a:t>
            </a:r>
            <a:r>
              <a:rPr lang="ru-RU" altLang="ru-RU" sz="1800" dirty="0" err="1">
                <a:cs typeface="Arial" panose="020B0604020202020204" pitchFamily="34" charset="0"/>
              </a:rPr>
              <a:t>бензольного</a:t>
            </a:r>
            <a:r>
              <a:rPr lang="ru-RU" altLang="ru-RU" sz="1800" dirty="0">
                <a:cs typeface="Arial" panose="020B0604020202020204" pitchFamily="34" charset="0"/>
              </a:rPr>
              <a:t> кольца не лежит в плоскости проекции и поэтому искажена </a:t>
            </a:r>
          </a:p>
        </p:txBody>
      </p:sp>
    </p:spTree>
    <p:extLst>
      <p:ext uri="{BB962C8B-B14F-4D97-AF65-F5344CB8AC3E}">
        <p14:creationId xmlns:p14="http://schemas.microsoft.com/office/powerpoint/2010/main" val="5878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 descr="http://my-edu.ru/edu_bio/img/001_1.jpg">
            <a:extLst>
              <a:ext uri="{FF2B5EF4-FFF2-40B4-BE49-F238E27FC236}">
                <a16:creationId xmlns="" xmlns:a16="http://schemas.microsoft.com/office/drawing/2014/main" id="{0433D297-50DB-41C0-AEF2-CACCD62C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30" y="908339"/>
            <a:ext cx="5703923" cy="401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513F4D8-4919-46F6-894E-F6442B5C93B4}"/>
              </a:ext>
            </a:extLst>
          </p:cNvPr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/>
              <a:t>Фрагмент молекулы </a:t>
            </a:r>
          </a:p>
          <a:p>
            <a:pPr algn="ctr"/>
            <a:r>
              <a:rPr lang="ru-RU" altLang="ru-RU" sz="2400" b="1" dirty="0"/>
              <a:t>дезоксирибонуклеиновой кислоты (ДНК)</a:t>
            </a:r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AA8687-5DA6-4466-A49D-5E35B51A41C9}"/>
              </a:ext>
            </a:extLst>
          </p:cNvPr>
          <p:cNvSpPr txBox="1"/>
          <p:nvPr/>
        </p:nvSpPr>
        <p:spPr>
          <a:xfrm>
            <a:off x="1" y="5057109"/>
            <a:ext cx="9143999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/>
              <a:t>В 1953 г. </a:t>
            </a:r>
            <a:r>
              <a:rPr lang="ru-RU" altLang="ru-RU" b="1" i="1" u="sng" dirty="0">
                <a:solidFill>
                  <a:srgbClr val="FF0000"/>
                </a:solidFill>
              </a:rPr>
              <a:t>Френсис Крик</a:t>
            </a:r>
            <a:r>
              <a:rPr lang="ru-RU" altLang="ru-RU" b="1" dirty="0">
                <a:solidFill>
                  <a:srgbClr val="FF0000"/>
                </a:solidFill>
              </a:rPr>
              <a:t>, Джеймс Уотсон, Морис </a:t>
            </a:r>
            <a:r>
              <a:rPr lang="ru-RU" altLang="ru-RU" b="1" i="1" u="sng" dirty="0" err="1">
                <a:solidFill>
                  <a:srgbClr val="FF0000"/>
                </a:solidFill>
              </a:rPr>
              <a:t>Уилкинсон</a:t>
            </a:r>
            <a:r>
              <a:rPr lang="ru-RU" altLang="ru-RU" b="1" i="1" u="sng" dirty="0">
                <a:solidFill>
                  <a:srgbClr val="FF0000"/>
                </a:solidFill>
              </a:rPr>
              <a:t> </a:t>
            </a:r>
            <a:r>
              <a:rPr lang="ru-RU" altLang="ru-RU" dirty="0"/>
              <a:t>построили трехмерную модель двойной спирали структуры молекулы ДНК и объяснили механизм передачи наследственной информации. </a:t>
            </a:r>
          </a:p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По-видимому, это открытие </a:t>
            </a:r>
          </a:p>
          <a:p>
            <a:pPr algn="ctr"/>
            <a:r>
              <a:rPr lang="ru-RU" altLang="ru-RU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главным достижением ХХ в. </a:t>
            </a:r>
            <a:endParaRPr lang="ru-RU" sz="2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515731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3333FF"/>
                </a:solidFill>
                <a:latin typeface="Arial" panose="020B0604020202020204" pitchFamily="34" charset="0"/>
              </a:rPr>
              <a:t>Кристаллографическая зона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92582" y="2003669"/>
            <a:ext cx="6151418" cy="35394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3333FF"/>
                </a:solidFill>
                <a:latin typeface="Arial" panose="020B0604020202020204" pitchFamily="34" charset="0"/>
              </a:rPr>
              <a:t>Кристаллографической зоной или поясом, называется совокупность плоскостей кристалла, параллельных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3333FF"/>
                </a:solidFill>
                <a:latin typeface="Arial" panose="020B0604020202020204" pitchFamily="34" charset="0"/>
              </a:rPr>
              <a:t>одному направлению </a:t>
            </a:r>
            <a:r>
              <a:rPr lang="en-US" altLang="ru-RU" b="1" dirty="0">
                <a:solidFill>
                  <a:srgbClr val="3333FF"/>
                </a:solidFill>
                <a:latin typeface="Arial" panose="020B0604020202020204" pitchFamily="34" charset="0"/>
              </a:rPr>
              <a:t>N</a:t>
            </a:r>
            <a:r>
              <a:rPr lang="en-US" altLang="ru-RU" b="1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1</a:t>
            </a:r>
            <a:r>
              <a:rPr lang="en-US" altLang="ru-RU" b="1" dirty="0">
                <a:solidFill>
                  <a:srgbClr val="3333FF"/>
                </a:solidFill>
                <a:latin typeface="Arial" panose="020B0604020202020204" pitchFamily="34" charset="0"/>
              </a:rPr>
              <a:t>N</a:t>
            </a:r>
            <a:r>
              <a:rPr lang="en-US" altLang="ru-RU" b="1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2</a:t>
            </a:r>
            <a:r>
              <a:rPr lang="ru-RU" altLang="ru-RU" b="1" dirty="0">
                <a:solidFill>
                  <a:srgbClr val="3333FF"/>
                </a:solidFill>
                <a:latin typeface="Arial" panose="020B0604020202020204" pitchFamily="34" charset="0"/>
              </a:rPr>
              <a:t>.</a:t>
            </a:r>
            <a:r>
              <a:rPr lang="en-US" altLang="ru-RU" b="1" dirty="0">
                <a:solidFill>
                  <a:srgbClr val="3333FF"/>
                </a:solidFill>
                <a:latin typeface="Arial" panose="020B0604020202020204" pitchFamily="34" charset="0"/>
              </a:rPr>
              <a:t> N</a:t>
            </a:r>
            <a:r>
              <a:rPr lang="en-US" altLang="ru-RU" b="1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1</a:t>
            </a:r>
            <a:r>
              <a:rPr lang="en-US" altLang="ru-RU" b="1" dirty="0">
                <a:solidFill>
                  <a:srgbClr val="3333FF"/>
                </a:solidFill>
                <a:latin typeface="Arial" panose="020B0604020202020204" pitchFamily="34" charset="0"/>
              </a:rPr>
              <a:t>N</a:t>
            </a:r>
            <a:r>
              <a:rPr lang="en-US" altLang="ru-RU" b="1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2 </a:t>
            </a:r>
            <a:r>
              <a:rPr lang="ru-RU" altLang="ru-RU" b="1" dirty="0">
                <a:solidFill>
                  <a:srgbClr val="3333FF"/>
                </a:solidFill>
                <a:latin typeface="Arial" panose="020B0604020202020204" pitchFamily="34" charset="0"/>
              </a:rPr>
              <a:t>- </a:t>
            </a:r>
            <a:r>
              <a:rPr lang="ru-RU" altLang="ru-RU" b="1" dirty="0">
                <a:latin typeface="Arial" panose="020B0604020202020204" pitchFamily="34" charset="0"/>
              </a:rPr>
              <a:t>ось зоны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6922"/>
            <a:ext cx="27051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99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51604D-0728-4688-87F5-509C56519391}"/>
              </a:ext>
            </a:extLst>
          </p:cNvPr>
          <p:cNvSpPr txBox="1"/>
          <p:nvPr/>
        </p:nvSpPr>
        <p:spPr>
          <a:xfrm>
            <a:off x="0" y="631980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3-й этап</a:t>
            </a:r>
            <a:endParaRPr lang="ru-RU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D7644C9-A8EC-4F73-8555-CC712924F2B8}"/>
              </a:ext>
            </a:extLst>
          </p:cNvPr>
          <p:cNvSpPr/>
          <p:nvPr/>
        </p:nvSpPr>
        <p:spPr>
          <a:xfrm>
            <a:off x="0" y="2596143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тонкой структуры дифракционных рефлексов и диффузного рассеяния</a:t>
            </a:r>
          </a:p>
        </p:txBody>
      </p:sp>
    </p:spTree>
    <p:extLst>
      <p:ext uri="{BB962C8B-B14F-4D97-AF65-F5344CB8AC3E}">
        <p14:creationId xmlns:p14="http://schemas.microsoft.com/office/powerpoint/2010/main" val="3620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6190291-8119-41D0-8E41-A22BDBB00D0D}"/>
              </a:ext>
            </a:extLst>
          </p:cNvPr>
          <p:cNvSpPr txBox="1"/>
          <p:nvPr/>
        </p:nvSpPr>
        <p:spPr>
          <a:xfrm>
            <a:off x="0" y="556539"/>
            <a:ext cx="9144000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Тонкая структура дифракционных рефлексов позволяет увидеть </a:t>
            </a: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реальную структуру кристалла </a:t>
            </a:r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(размеры и количество блоков, локальные и межблочных деформации решетки, типы, количество и расположения дефектов </a:t>
            </a:r>
          </a:p>
          <a:p>
            <a:pPr algn="ctr">
              <a:lnSpc>
                <a:spcPct val="800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объеме кристалла)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4D762A-F417-4EA4-9430-CE3C51E34F51}"/>
              </a:ext>
            </a:extLst>
          </p:cNvPr>
          <p:cNvSpPr txBox="1"/>
          <p:nvPr/>
        </p:nvSpPr>
        <p:spPr>
          <a:xfrm>
            <a:off x="0" y="4691437"/>
            <a:ext cx="9144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Методы этого этапа структурного анализа </a:t>
            </a: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состоят из двух групп:</a:t>
            </a:r>
          </a:p>
          <a:p>
            <a:pPr algn="ctr"/>
            <a:r>
              <a:rPr lang="ru-RU" sz="2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интегральных методов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методов рентгеновской топографии </a:t>
            </a:r>
          </a:p>
        </p:txBody>
      </p:sp>
    </p:spTree>
    <p:extLst>
      <p:ext uri="{BB962C8B-B14F-4D97-AF65-F5344CB8AC3E}">
        <p14:creationId xmlns:p14="http://schemas.microsoft.com/office/powerpoint/2010/main" val="31654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4B1FCA-FEE6-4E45-8C05-335195299158}"/>
              </a:ext>
            </a:extLst>
          </p:cNvPr>
          <p:cNvSpPr txBox="1"/>
          <p:nvPr/>
        </p:nvSpPr>
        <p:spPr>
          <a:xfrm>
            <a:off x="0" y="226103"/>
            <a:ext cx="9144000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00FF"/>
                </a:solidFill>
                <a:latin typeface="Arial" panose="020B0604020202020204" pitchFamily="34" charset="0"/>
              </a:rPr>
              <a:t>1. Анализ </a:t>
            </a:r>
            <a:r>
              <a:rPr lang="ru-RU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формы дифракционного рефлекса</a:t>
            </a:r>
          </a:p>
          <a:p>
            <a:pPr algn="ctr"/>
            <a:r>
              <a:rPr lang="ru-RU" sz="4000" b="1" dirty="0">
                <a:solidFill>
                  <a:srgbClr val="0000FF"/>
                </a:solidFill>
                <a:latin typeface="Arial" panose="020B0604020202020204" pitchFamily="34" charset="0"/>
              </a:rPr>
              <a:t>(форма узла обратной решетки)</a:t>
            </a:r>
          </a:p>
          <a:p>
            <a:pPr algn="ctr"/>
            <a:r>
              <a:rPr lang="ru-RU" sz="4800" b="1" i="1" dirty="0">
                <a:latin typeface="Arial" panose="020B0604020202020204" pitchFamily="34" charset="0"/>
              </a:rPr>
              <a:t>Интегральные методы</a:t>
            </a:r>
            <a:r>
              <a:rPr lang="ru-RU" sz="4800" b="1" i="1" dirty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endParaRPr lang="en-US" sz="48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DC5A64-61FD-42FF-9C81-EBFAF2BCE280}"/>
              </a:ext>
            </a:extLst>
          </p:cNvPr>
          <p:cNvSpPr txBox="1"/>
          <p:nvPr/>
        </p:nvSpPr>
        <p:spPr>
          <a:xfrm>
            <a:off x="0" y="3429000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  <a:latin typeface="Arial" panose="020B0604020202020204" pitchFamily="34" charset="0"/>
              </a:rPr>
              <a:t>2. Анализ </a:t>
            </a:r>
          </a:p>
          <a:p>
            <a:pPr algn="ctr"/>
            <a:r>
              <a:rPr lang="ru-RU" sz="4800" b="1" i="1" dirty="0">
                <a:solidFill>
                  <a:srgbClr val="FF0000"/>
                </a:solidFill>
                <a:latin typeface="Arial" panose="020B0604020202020204" pitchFamily="34" charset="0"/>
              </a:rPr>
              <a:t>проекции изображения </a:t>
            </a:r>
            <a:r>
              <a:rPr lang="ru-RU" sz="4800" b="1" dirty="0">
                <a:solidFill>
                  <a:srgbClr val="FF0000"/>
                </a:solidFill>
                <a:latin typeface="Arial" panose="020B0604020202020204" pitchFamily="34" charset="0"/>
              </a:rPr>
              <a:t>дифракционного рефлекса </a:t>
            </a:r>
          </a:p>
          <a:p>
            <a:pPr algn="ctr"/>
            <a:r>
              <a:rPr lang="ru-RU" sz="4800" b="1" i="1" dirty="0">
                <a:latin typeface="Arial" panose="020B0604020202020204" pitchFamily="34" charset="0"/>
              </a:rPr>
              <a:t>Рентгеновская топография</a:t>
            </a:r>
          </a:p>
        </p:txBody>
      </p:sp>
    </p:spTree>
    <p:extLst>
      <p:ext uri="{BB962C8B-B14F-4D97-AF65-F5344CB8AC3E}">
        <p14:creationId xmlns:p14="http://schemas.microsoft.com/office/powerpoint/2010/main" val="87588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307D8FD-3CD1-457F-A316-58699D41C92C}"/>
              </a:ext>
            </a:extLst>
          </p:cNvPr>
          <p:cNvSpPr txBox="1"/>
          <p:nvPr/>
        </p:nvSpPr>
        <p:spPr>
          <a:xfrm>
            <a:off x="0" y="1844824"/>
            <a:ext cx="91440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Для решения этой задачи приходится исследовать тонкую структуру дифракционных рефлексов </a:t>
            </a:r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(практически под микроскопом)</a:t>
            </a:r>
          </a:p>
        </p:txBody>
      </p:sp>
    </p:spTree>
    <p:extLst>
      <p:ext uri="{BB962C8B-B14F-4D97-AF65-F5344CB8AC3E}">
        <p14:creationId xmlns:p14="http://schemas.microsoft.com/office/powerpoint/2010/main" val="6861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="" xmlns:a16="http://schemas.microsoft.com/office/drawing/2014/main" id="{2C5177F9-B321-4419-8961-6C5FBC1C7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2954"/>
            <a:ext cx="91440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00CC"/>
                </a:solidFill>
              </a:rPr>
              <a:t>Идея получения микрорентгенограмм (топограмм), предложена Бергом </a:t>
            </a:r>
            <a:endParaRPr lang="en-US" altLang="ru-RU" b="1">
              <a:solidFill>
                <a:srgbClr val="0000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00CC"/>
                </a:solidFill>
              </a:rPr>
              <a:t>в 1931 году</a:t>
            </a:r>
          </a:p>
        </p:txBody>
      </p:sp>
      <p:pic>
        <p:nvPicPr>
          <p:cNvPr id="3" name="Picture 5" descr="G:\Review-Topografics\FIGS\Без имени1.tif">
            <a:extLst>
              <a:ext uri="{FF2B5EF4-FFF2-40B4-BE49-F238E27FC236}">
                <a16:creationId xmlns="" xmlns:a16="http://schemas.microsoft.com/office/drawing/2014/main" id="{76875E18-5450-4868-89D4-60BF4A8A3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091767"/>
            <a:ext cx="9132887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>
            <a:extLst>
              <a:ext uri="{FF2B5EF4-FFF2-40B4-BE49-F238E27FC236}">
                <a16:creationId xmlns="" xmlns:a16="http://schemas.microsoft.com/office/drawing/2014/main" id="{51924264-6725-44C3-8B53-065A894DC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86214"/>
            <a:ext cx="91440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i="1" dirty="0">
                <a:solidFill>
                  <a:srgbClr val="0000FF"/>
                </a:solidFill>
              </a:rPr>
              <a:t>Berg W. </a:t>
            </a:r>
            <a:r>
              <a:rPr lang="en-US" altLang="ru-RU" sz="2800" i="1" dirty="0" err="1">
                <a:solidFill>
                  <a:srgbClr val="0000FF"/>
                </a:solidFill>
              </a:rPr>
              <a:t>Naturwissenschaften</a:t>
            </a:r>
            <a:r>
              <a:rPr lang="en-US" altLang="ru-RU" sz="2800" i="1" dirty="0">
                <a:solidFill>
                  <a:srgbClr val="0000FF"/>
                </a:solidFill>
              </a:rPr>
              <a:t>, 1931, 9, p.391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i="1" dirty="0">
                <a:solidFill>
                  <a:srgbClr val="0000FF"/>
                </a:solidFill>
              </a:rPr>
              <a:t>Berg W. </a:t>
            </a:r>
            <a:r>
              <a:rPr lang="en-US" altLang="ru-RU" sz="2800" i="1" dirty="0" err="1">
                <a:solidFill>
                  <a:srgbClr val="0000FF"/>
                </a:solidFill>
              </a:rPr>
              <a:t>Z.Krist</a:t>
            </a:r>
            <a:r>
              <a:rPr lang="en-US" altLang="ru-RU" sz="2800" i="1" dirty="0">
                <a:solidFill>
                  <a:srgbClr val="0000FF"/>
                </a:solidFill>
              </a:rPr>
              <a:t>., 1934, B89,3,p.286 </a:t>
            </a:r>
            <a:endParaRPr lang="ru-RU" altLang="ru-RU" sz="2800" i="1" dirty="0">
              <a:solidFill>
                <a:srgbClr val="0000FF"/>
              </a:solidFill>
            </a:endParaRPr>
          </a:p>
        </p:txBody>
      </p:sp>
      <p:sp>
        <p:nvSpPr>
          <p:cNvPr id="29701" name="TextBox 5">
            <a:extLst>
              <a:ext uri="{FF2B5EF4-FFF2-40B4-BE49-F238E27FC236}">
                <a16:creationId xmlns="" xmlns:a16="http://schemas.microsoft.com/office/drawing/2014/main" id="{2681A2CF-6BDD-4B95-A71A-4D421C629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4806392"/>
            <a:ext cx="42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000" b="1">
                <a:solidFill>
                  <a:srgbClr val="0000CC"/>
                </a:solidFill>
              </a:rPr>
              <a:t>λ</a:t>
            </a:r>
            <a:r>
              <a:rPr lang="ru-RU" altLang="ru-RU" sz="2000" b="1" baseline="-2500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29702" name="TextBox 6">
            <a:extLst>
              <a:ext uri="{FF2B5EF4-FFF2-40B4-BE49-F238E27FC236}">
                <a16:creationId xmlns="" xmlns:a16="http://schemas.microsoft.com/office/drawing/2014/main" id="{E2F18714-9B52-4C05-9521-2DB549AC6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4806392"/>
            <a:ext cx="42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000" b="1">
                <a:solidFill>
                  <a:srgbClr val="0000CC"/>
                </a:solidFill>
              </a:rPr>
              <a:t>λ</a:t>
            </a:r>
            <a:r>
              <a:rPr lang="ru-RU" altLang="ru-RU" sz="2000" b="1" baseline="-2500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29703" name="TextBox 7">
            <a:extLst>
              <a:ext uri="{FF2B5EF4-FFF2-40B4-BE49-F238E27FC236}">
                <a16:creationId xmlns="" xmlns:a16="http://schemas.microsoft.com/office/drawing/2014/main" id="{6CE52C42-DFF0-420E-A4CD-CE007D2A8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4806392"/>
            <a:ext cx="42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2000" b="1">
                <a:solidFill>
                  <a:srgbClr val="0000CC"/>
                </a:solidFill>
              </a:rPr>
              <a:t>λ</a:t>
            </a:r>
            <a:r>
              <a:rPr lang="ru-RU" altLang="ru-RU" sz="2000" b="1" baseline="-25000">
                <a:solidFill>
                  <a:srgbClr val="0000CC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962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9701" grpId="0"/>
      <p:bldP spid="29702" grpId="0"/>
      <p:bldP spid="2970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="" xmlns:a16="http://schemas.microsoft.com/office/drawing/2014/main" id="{EC808A61-180A-4CC5-8B44-38C56EE8C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11" y="1124744"/>
            <a:ext cx="7072312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5539" name="Объект 2">
            <a:extLst>
              <a:ext uri="{FF2B5EF4-FFF2-40B4-BE49-F238E27FC236}">
                <a16:creationId xmlns="" xmlns:a16="http://schemas.microsoft.com/office/drawing/2014/main" id="{F98ECF07-79F3-4422-A27C-C710F013C10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286623" y="4869657"/>
          <a:ext cx="24209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4" imgW="2419128" imgH="792683" progId="Equation.DSMT4">
                  <p:embed/>
                </p:oleObj>
              </mc:Choice>
              <mc:Fallback>
                <p:oleObj name="Equation" r:id="rId4" imgW="2419128" imgH="79268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623" y="4869657"/>
                        <a:ext cx="2420938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Объект 4">
            <a:extLst>
              <a:ext uri="{FF2B5EF4-FFF2-40B4-BE49-F238E27FC236}">
                <a16:creationId xmlns="" xmlns:a16="http://schemas.microsoft.com/office/drawing/2014/main" id="{873DD2D0-B9FE-4555-8F38-9C9DA058B16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117973" y="6022182"/>
          <a:ext cx="18192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6" imgW="1818150" imgH="462525" progId="Equation.DSMT4">
                  <p:embed/>
                </p:oleObj>
              </mc:Choice>
              <mc:Fallback>
                <p:oleObj name="Equation" r:id="rId6" imgW="1818150" imgH="4625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973" y="6022182"/>
                        <a:ext cx="18192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Объект 5">
            <a:extLst>
              <a:ext uri="{FF2B5EF4-FFF2-40B4-BE49-F238E27FC236}">
                <a16:creationId xmlns="" xmlns:a16="http://schemas.microsoft.com/office/drawing/2014/main" id="{AD2A99F1-F9CE-4165-B20C-D5F7910F808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349998" y="5806282"/>
          <a:ext cx="25955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8" imgW="2596896" imgH="937260" progId="Equation.DSMT4">
                  <p:embed/>
                </p:oleObj>
              </mc:Choice>
              <mc:Fallback>
                <p:oleObj name="Equation" r:id="rId8" imgW="2596896" imgH="9372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998" y="5806282"/>
                        <a:ext cx="25955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14139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Физика идеи БЕРГА</a:t>
            </a:r>
          </a:p>
        </p:txBody>
      </p:sp>
    </p:spTree>
    <p:extLst>
      <p:ext uri="{BB962C8B-B14F-4D97-AF65-F5344CB8AC3E}">
        <p14:creationId xmlns:p14="http://schemas.microsoft.com/office/powerpoint/2010/main" val="379299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>
            <a:extLst>
              <a:ext uri="{FF2B5EF4-FFF2-40B4-BE49-F238E27FC236}">
                <a16:creationId xmlns="" xmlns:a16="http://schemas.microsoft.com/office/drawing/2014/main" id="{99025141-08EE-4A48-AC9B-DC356FF24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25538"/>
            <a:ext cx="5543550" cy="4319587"/>
          </a:xfrm>
          <a:prstGeom prst="rect">
            <a:avLst/>
          </a:prstGeom>
          <a:solidFill>
            <a:schemeClr val="accent1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43013" name="Text Box 5">
            <a:extLst>
              <a:ext uri="{FF2B5EF4-FFF2-40B4-BE49-F238E27FC236}">
                <a16:creationId xmlns="" xmlns:a16="http://schemas.microsoft.com/office/drawing/2014/main" id="{697D4761-FB3E-409C-A6FB-347A81D2D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CC"/>
                </a:solidFill>
              </a:rPr>
              <a:t>Схема Ланга</a:t>
            </a:r>
          </a:p>
        </p:txBody>
      </p:sp>
      <p:pic>
        <p:nvPicPr>
          <p:cNvPr id="43016" name="Picture 8" descr="Lang">
            <a:extLst>
              <a:ext uri="{FF2B5EF4-FFF2-40B4-BE49-F238E27FC236}">
                <a16:creationId xmlns="" xmlns:a16="http://schemas.microsoft.com/office/drawing/2014/main" id="{FCC56D7F-4314-4417-9F9B-1AE516A86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5400675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>
            <a:extLst>
              <a:ext uri="{FF2B5EF4-FFF2-40B4-BE49-F238E27FC236}">
                <a16:creationId xmlns="" xmlns:a16="http://schemas.microsoft.com/office/drawing/2014/main" id="{C52B977F-947B-491C-818F-93C37E333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995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i="1">
                <a:solidFill>
                  <a:srgbClr val="0000CC"/>
                </a:solidFill>
              </a:rPr>
              <a:t>A.R.Lang, The Projection Topograph. A New Method in X-ray Diffraction Micrography,</a:t>
            </a:r>
            <a:endParaRPr lang="ru-RU" altLang="ru-RU" sz="1800" i="1">
              <a:solidFill>
                <a:srgbClr val="0000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0000CC"/>
                </a:solidFill>
              </a:rPr>
              <a:t>Acta </a:t>
            </a:r>
            <a:r>
              <a:rPr lang="en-US" altLang="ru-RU" sz="1800" i="1">
                <a:solidFill>
                  <a:srgbClr val="0000CC"/>
                </a:solidFill>
              </a:rPr>
              <a:t>C</a:t>
            </a:r>
            <a:r>
              <a:rPr lang="ru-RU" altLang="ru-RU" sz="1800" i="1">
                <a:solidFill>
                  <a:srgbClr val="0000CC"/>
                </a:solidFill>
              </a:rPr>
              <a:t>ryst.12,</a:t>
            </a:r>
            <a:r>
              <a:rPr lang="en-US" altLang="ru-RU" sz="1800" i="1">
                <a:solidFill>
                  <a:srgbClr val="0000CC"/>
                </a:solidFill>
              </a:rPr>
              <a:t> </a:t>
            </a:r>
            <a:r>
              <a:rPr lang="ru-RU" altLang="ru-RU" sz="1800" i="1">
                <a:solidFill>
                  <a:srgbClr val="0000CC"/>
                </a:solidFill>
              </a:rPr>
              <a:t>249-250,</a:t>
            </a:r>
            <a:r>
              <a:rPr lang="en-US" altLang="ru-RU" sz="1800" i="1">
                <a:solidFill>
                  <a:srgbClr val="0000CC"/>
                </a:solidFill>
              </a:rPr>
              <a:t> </a:t>
            </a:r>
            <a:r>
              <a:rPr lang="ru-RU" altLang="ru-RU" sz="1800" i="1">
                <a:solidFill>
                  <a:srgbClr val="0000CC"/>
                </a:solidFill>
              </a:rPr>
              <a:t>(1959) </a:t>
            </a:r>
          </a:p>
        </p:txBody>
      </p:sp>
      <p:sp>
        <p:nvSpPr>
          <p:cNvPr id="43018" name="Text Box 10">
            <a:extLst>
              <a:ext uri="{FF2B5EF4-FFF2-40B4-BE49-F238E27FC236}">
                <a16:creationId xmlns="" xmlns:a16="http://schemas.microsoft.com/office/drawing/2014/main" id="{BD25EA28-D878-48DB-A4FA-C2D48CCB2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062163"/>
            <a:ext cx="376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/>
              <a:t>R</a:t>
            </a:r>
            <a:r>
              <a:rPr lang="en-US" altLang="ru-RU" sz="1400" b="1" baseline="-25000"/>
              <a:t>0</a:t>
            </a:r>
            <a:endParaRPr lang="ru-RU" altLang="ru-RU" sz="1400" b="1" baseline="-25000"/>
          </a:p>
        </p:txBody>
      </p:sp>
      <p:sp>
        <p:nvSpPr>
          <p:cNvPr id="43019" name="Text Box 11">
            <a:extLst>
              <a:ext uri="{FF2B5EF4-FFF2-40B4-BE49-F238E27FC236}">
                <a16:creationId xmlns="" xmlns:a16="http://schemas.microsoft.com/office/drawing/2014/main" id="{1A6FD26E-95D2-44A4-9EE1-077FD60B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997200"/>
            <a:ext cx="395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/>
              <a:t>R</a:t>
            </a:r>
            <a:r>
              <a:rPr lang="en-US" altLang="ru-RU" sz="1400" b="1" baseline="-25000"/>
              <a:t>H</a:t>
            </a:r>
            <a:endParaRPr lang="ru-RU" altLang="ru-RU" sz="1400" b="1" baseline="-25000"/>
          </a:p>
        </p:txBody>
      </p:sp>
      <p:sp>
        <p:nvSpPr>
          <p:cNvPr id="43020" name="Text Box 12">
            <a:extLst>
              <a:ext uri="{FF2B5EF4-FFF2-40B4-BE49-F238E27FC236}">
                <a16:creationId xmlns="" xmlns:a16="http://schemas.microsoft.com/office/drawing/2014/main" id="{0EFF8CE8-BC6C-42AC-A33E-C2264EE24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1917700"/>
            <a:ext cx="376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/>
              <a:t>K</a:t>
            </a:r>
            <a:r>
              <a:rPr lang="en-US" altLang="ru-RU" sz="1400" b="1" baseline="-25000"/>
              <a:t>1</a:t>
            </a:r>
            <a:endParaRPr lang="ru-RU" altLang="ru-RU" sz="1400" b="1" baseline="-25000"/>
          </a:p>
        </p:txBody>
      </p:sp>
      <p:sp>
        <p:nvSpPr>
          <p:cNvPr id="43021" name="Text Box 13">
            <a:extLst>
              <a:ext uri="{FF2B5EF4-FFF2-40B4-BE49-F238E27FC236}">
                <a16:creationId xmlns="" xmlns:a16="http://schemas.microsoft.com/office/drawing/2014/main" id="{3F97DFE3-129F-4A9E-AC6B-DE39D5651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701800"/>
            <a:ext cx="376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/>
              <a:t>K</a:t>
            </a:r>
            <a:r>
              <a:rPr lang="en-US" altLang="ru-RU" sz="1400" b="1" baseline="-25000"/>
              <a:t>2</a:t>
            </a:r>
            <a:endParaRPr lang="ru-RU" altLang="ru-RU" sz="1400" b="1" baseline="-25000"/>
          </a:p>
        </p:txBody>
      </p:sp>
      <p:sp>
        <p:nvSpPr>
          <p:cNvPr id="43022" name="Text Box 14">
            <a:extLst>
              <a:ext uri="{FF2B5EF4-FFF2-40B4-BE49-F238E27FC236}">
                <a16:creationId xmlns="" xmlns:a16="http://schemas.microsoft.com/office/drawing/2014/main" id="{98C9A051-6DB0-4F89-9103-E5013F130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797425"/>
            <a:ext cx="1457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/>
              <a:t>Сканирование</a:t>
            </a:r>
          </a:p>
        </p:txBody>
      </p:sp>
      <p:sp>
        <p:nvSpPr>
          <p:cNvPr id="43023" name="Text Box 15">
            <a:extLst>
              <a:ext uri="{FF2B5EF4-FFF2-40B4-BE49-F238E27FC236}">
                <a16:creationId xmlns="" xmlns:a16="http://schemas.microsoft.com/office/drawing/2014/main" id="{ACA96CE9-1CEB-4330-AF91-EF70BCA0C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150" y="1587500"/>
            <a:ext cx="3095625" cy="3538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/>
              <a:t>S-</a:t>
            </a:r>
            <a:r>
              <a:rPr lang="ru-RU" altLang="ru-RU" sz="1600" b="1"/>
              <a:t>точечный источник рентгеновского излучения;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/>
              <a:t>C</a:t>
            </a:r>
            <a:r>
              <a:rPr lang="ru-RU" altLang="ru-RU" sz="1600" b="1"/>
              <a:t>-образец;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/>
              <a:t>P-</a:t>
            </a:r>
            <a:r>
              <a:rPr lang="ru-RU" altLang="ru-RU" sz="1600" b="1"/>
              <a:t>фотографическая пластика;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/>
              <a:t>R</a:t>
            </a:r>
            <a:r>
              <a:rPr lang="en-US" altLang="ru-RU" sz="1600" b="1" baseline="-25000"/>
              <a:t>0</a:t>
            </a:r>
            <a:r>
              <a:rPr lang="en-US" altLang="ru-RU" sz="1600" b="1"/>
              <a:t> </a:t>
            </a:r>
            <a:r>
              <a:rPr lang="ru-RU" altLang="ru-RU" sz="1600" b="1"/>
              <a:t>и</a:t>
            </a:r>
            <a:r>
              <a:rPr lang="en-US" altLang="ru-RU" sz="1600" b="1"/>
              <a:t> R</a:t>
            </a:r>
            <a:r>
              <a:rPr lang="en-US" altLang="ru-RU" sz="1600" b="1" baseline="-25000"/>
              <a:t>H</a:t>
            </a:r>
            <a:r>
              <a:rPr lang="en-US" altLang="ru-RU" sz="1600" b="1"/>
              <a:t>-</a:t>
            </a:r>
            <a:r>
              <a:rPr lang="ru-RU" altLang="ru-RU" sz="1600" b="1"/>
              <a:t>проходящий и дифрагированный пучки;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/>
              <a:t>K</a:t>
            </a:r>
            <a:r>
              <a:rPr lang="en-US" altLang="ru-RU" sz="1600" b="1" baseline="-25000"/>
              <a:t>1</a:t>
            </a:r>
            <a:r>
              <a:rPr lang="ru-RU" altLang="ru-RU" sz="1600" b="1"/>
              <a:t>-щель коллиматора формирующая первичный пучок;</a:t>
            </a:r>
            <a:r>
              <a:rPr lang="en-US" altLang="ru-RU" sz="1600" b="1"/>
              <a:t> </a:t>
            </a:r>
            <a:endParaRPr lang="ru-RU" altLang="ru-RU" sz="16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/>
              <a:t>K</a:t>
            </a:r>
            <a:r>
              <a:rPr lang="en-US" altLang="ru-RU" sz="1600" b="1" baseline="-25000"/>
              <a:t>2</a:t>
            </a:r>
            <a:r>
              <a:rPr lang="en-US" altLang="ru-RU" sz="1600" b="1"/>
              <a:t>-</a:t>
            </a:r>
            <a:r>
              <a:rPr lang="ru-RU" altLang="ru-RU" sz="1600" b="1"/>
              <a:t>щель выбирающая дифрагированный или проходящий пучки для регистрации </a:t>
            </a:r>
          </a:p>
        </p:txBody>
      </p:sp>
    </p:spTree>
    <p:extLst>
      <p:ext uri="{BB962C8B-B14F-4D97-AF65-F5344CB8AC3E}">
        <p14:creationId xmlns:p14="http://schemas.microsoft.com/office/powerpoint/2010/main" val="17014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animBg="1"/>
      <p:bldP spid="43013" grpId="0" animBg="1"/>
      <p:bldP spid="43014" grpId="0" animBg="1"/>
      <p:bldP spid="43018" grpId="0"/>
      <p:bldP spid="43019" grpId="0"/>
      <p:bldP spid="43020" grpId="0"/>
      <p:bldP spid="43021" grpId="0"/>
      <p:bldP spid="43022" grpId="0"/>
      <p:bldP spid="4302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Рисунок 1" descr="Описание: D:\Без имени3.jpg">
            <a:extLst>
              <a:ext uri="{FF2B5EF4-FFF2-40B4-BE49-F238E27FC236}">
                <a16:creationId xmlns="" xmlns:a16="http://schemas.microsoft.com/office/drawing/2014/main" id="{825BBD67-FB7A-41D6-951A-85526A96B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412"/>
            <a:ext cx="6624637" cy="424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Box 2">
            <a:extLst>
              <a:ext uri="{FF2B5EF4-FFF2-40B4-BE49-F238E27FC236}">
                <a16:creationId xmlns="" xmlns:a16="http://schemas.microsoft.com/office/drawing/2014/main" id="{5ADE6964-ACF3-4E26-AEE5-B347D1C9A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/>
              <a:t>Рентгеновский гониометр для топографии по схеме Ланга (</a:t>
            </a:r>
            <a:r>
              <a:rPr lang="en-US" altLang="ru-RU" sz="3600" b="1"/>
              <a:t>Rigaku)</a:t>
            </a:r>
            <a:endParaRPr lang="ru-RU" altLang="ru-RU" sz="3600" b="1"/>
          </a:p>
        </p:txBody>
      </p:sp>
      <p:sp>
        <p:nvSpPr>
          <p:cNvPr id="93188" name="TextBox 3">
            <a:extLst>
              <a:ext uri="{FF2B5EF4-FFF2-40B4-BE49-F238E27FC236}">
                <a16:creationId xmlns="" xmlns:a16="http://schemas.microsoft.com/office/drawing/2014/main" id="{5D8E63BB-7DBA-44B1-8A37-5BA71764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89588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1)-входная щель коллиматора; 2)-регулируемая выходная щель коллиматора;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3)-экран закрывающий первичный пучек; 4)-гониометрическая головка с образцом; 5)-кронштейн крепления экрана; 6)-каретка сканирования; 7)-электродвигатель привода каретки сканирования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401798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3-0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3340318"/>
            <a:ext cx="3851516" cy="351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7"/>
          <p:cNvSpPr txBox="1">
            <a:spLocks noChangeArrowheads="1"/>
          </p:cNvSpPr>
          <p:nvPr/>
        </p:nvSpPr>
        <p:spPr bwMode="auto">
          <a:xfrm>
            <a:off x="0" y="1963285"/>
            <a:ext cx="9144000" cy="1292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Рентгеновская </a:t>
            </a:r>
            <a:r>
              <a:rPr lang="ru-RU" altLang="ru-RU" sz="2400" b="1" dirty="0" err="1">
                <a:solidFill>
                  <a:srgbClr val="3333FF"/>
                </a:solidFill>
                <a:latin typeface="Arial" panose="020B0604020202020204" pitchFamily="34" charset="0"/>
              </a:rPr>
              <a:t>топограмма</a:t>
            </a: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 монокристалла кремния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</a:rPr>
              <a:t>с фрагментом интегральной схемы.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3333FF"/>
                </a:solidFill>
                <a:latin typeface="Arial" panose="020B0604020202020204" pitchFamily="34" charset="0"/>
              </a:rPr>
              <a:t>На фотографии наряду с элементами топологии схемы видны дислокационные линии (кометообразные линии), пересекающие </a:t>
            </a:r>
            <a:r>
              <a:rPr lang="ru-RU" altLang="ru-RU" sz="1500" b="1" dirty="0" err="1">
                <a:solidFill>
                  <a:srgbClr val="3333FF"/>
                </a:solidFill>
                <a:latin typeface="Arial" panose="020B0604020202020204" pitchFamily="34" charset="0"/>
              </a:rPr>
              <a:t>топограмму</a:t>
            </a:r>
            <a:r>
              <a:rPr lang="ru-RU" altLang="ru-RU" sz="1500" b="1" dirty="0">
                <a:solidFill>
                  <a:srgbClr val="3333FF"/>
                </a:solidFill>
                <a:latin typeface="Arial" panose="020B0604020202020204" pitchFamily="34" charset="0"/>
              </a:rPr>
              <a:t> по диагонали</a:t>
            </a: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2711373" y="5246974"/>
            <a:ext cx="1860628" cy="1554905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05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1" y="3950133"/>
            <a:ext cx="2592694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фрагмент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будущей микросхемы</a:t>
            </a:r>
          </a:p>
        </p:txBody>
      </p:sp>
      <p:sp>
        <p:nvSpPr>
          <p:cNvPr id="60422" name="Line 7"/>
          <p:cNvSpPr>
            <a:spLocks noChangeShapeType="1"/>
          </p:cNvSpPr>
          <p:nvPr/>
        </p:nvSpPr>
        <p:spPr bwMode="auto">
          <a:xfrm>
            <a:off x="2592695" y="4217355"/>
            <a:ext cx="1115209" cy="93479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" name="Прямая со стрелкой 2"/>
          <p:cNvCxnSpPr>
            <a:cxnSpLocks/>
            <a:stCxn id="4" idx="1"/>
          </p:cNvCxnSpPr>
          <p:nvPr/>
        </p:nvCxnSpPr>
        <p:spPr>
          <a:xfrm flipH="1">
            <a:off x="4716016" y="4196354"/>
            <a:ext cx="2100786" cy="74481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16802" y="3934744"/>
            <a:ext cx="234878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</a:rPr>
              <a:t>Дислокации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59A1D01-4048-4421-BE68-56F27E4F9506}"/>
              </a:ext>
            </a:extLst>
          </p:cNvPr>
          <p:cNvSpPr/>
          <p:nvPr/>
        </p:nvSpPr>
        <p:spPr>
          <a:xfrm>
            <a:off x="0" y="0"/>
            <a:ext cx="9165587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</a:rPr>
              <a:t>Анализ </a:t>
            </a:r>
          </a:p>
          <a:p>
            <a:pPr algn="ctr"/>
            <a:r>
              <a:rPr lang="ru-RU" sz="4000" b="1" i="1" dirty="0">
                <a:solidFill>
                  <a:srgbClr val="FF0000"/>
                </a:solidFill>
                <a:latin typeface="Arial" panose="020B0604020202020204" pitchFamily="34" charset="0"/>
              </a:rPr>
              <a:t>Тонкой структуры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</a:rPr>
              <a:t>дифракционного рефлекса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65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0" grpId="0" animBg="1"/>
      <p:bldP spid="60421" grpId="0" animBg="1"/>
      <p:bldP spid="60422" grpId="0" animBg="1"/>
      <p:bldP spid="4" grpId="0" animBg="1"/>
      <p:bldP spid="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="" xmlns:a16="http://schemas.microsoft.com/office/drawing/2014/main" id="{054A94F2-636B-4198-8AF0-4163B76D4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CC"/>
                </a:solidFill>
              </a:rPr>
              <a:t>Стереотопограммы кристалла кремния,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CC"/>
                </a:solidFill>
              </a:rPr>
              <a:t>снятые по методике Бормана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="" xmlns:a16="http://schemas.microsoft.com/office/drawing/2014/main" id="{7443AFD8-96E0-4521-82AB-18688CB1D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4438"/>
            <a:ext cx="4643438" cy="40719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4" name="Rectangle 8">
            <a:extLst>
              <a:ext uri="{FF2B5EF4-FFF2-40B4-BE49-F238E27FC236}">
                <a16:creationId xmlns="" xmlns:a16="http://schemas.microsoft.com/office/drawing/2014/main" id="{62EAE5E7-ED7E-45A2-BD1B-4277DE0A9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3014663"/>
            <a:ext cx="2735263" cy="1152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5" name="Line 9">
            <a:extLst>
              <a:ext uri="{FF2B5EF4-FFF2-40B4-BE49-F238E27FC236}">
                <a16:creationId xmlns="" xmlns:a16="http://schemas.microsoft.com/office/drawing/2014/main" id="{DA234E8D-A054-471A-A012-29FD6A5EA3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5900" y="2151063"/>
            <a:ext cx="14398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10">
            <a:extLst>
              <a:ext uri="{FF2B5EF4-FFF2-40B4-BE49-F238E27FC236}">
                <a16:creationId xmlns="" xmlns:a16="http://schemas.microsoft.com/office/drawing/2014/main" id="{F87BB5D0-B590-46E0-B531-1BE961F945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1163" y="2151063"/>
            <a:ext cx="12969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1">
            <a:extLst>
              <a:ext uri="{FF2B5EF4-FFF2-40B4-BE49-F238E27FC236}">
                <a16:creationId xmlns="" xmlns:a16="http://schemas.microsoft.com/office/drawing/2014/main" id="{6EC2064F-BDA6-4407-8EFA-81926FD57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2151063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12">
            <a:extLst>
              <a:ext uri="{FF2B5EF4-FFF2-40B4-BE49-F238E27FC236}">
                <a16:creationId xmlns="" xmlns:a16="http://schemas.microsoft.com/office/drawing/2014/main" id="{925907A1-5381-479A-BD25-E9012EEBB4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0" y="21510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13">
            <a:extLst>
              <a:ext uri="{FF2B5EF4-FFF2-40B4-BE49-F238E27FC236}">
                <a16:creationId xmlns="" xmlns:a16="http://schemas.microsoft.com/office/drawing/2014/main" id="{E8384B27-A6D7-4706-BBE9-A30912C753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1163" y="3159125"/>
            <a:ext cx="129698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4">
            <a:extLst>
              <a:ext uri="{FF2B5EF4-FFF2-40B4-BE49-F238E27FC236}">
                <a16:creationId xmlns="" xmlns:a16="http://schemas.microsoft.com/office/drawing/2014/main" id="{7B81FB22-3BD8-4488-93A1-B85B04A9E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48150" y="21510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Text Box 6">
            <a:extLst>
              <a:ext uri="{FF2B5EF4-FFF2-40B4-BE49-F238E27FC236}">
                <a16:creationId xmlns="" xmlns:a16="http://schemas.microsoft.com/office/drawing/2014/main" id="{DEF136B5-6C83-487F-9B72-B0F787C17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5785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00CC"/>
                </a:solidFill>
              </a:rPr>
              <a:t>Кристалл имеет форму прямоугольной призмы, трансмиссионные топограммы  получены с двух его граней под прямым углом. Топограммы позволяют получить  полную реконструкцию объема образца (из работы В.И.Никитенко, Л.Н. Данильчука).</a:t>
            </a:r>
          </a:p>
        </p:txBody>
      </p:sp>
      <p:pic>
        <p:nvPicPr>
          <p:cNvPr id="92172" name="Picture 3" descr="E:\124a.tif">
            <a:extLst>
              <a:ext uri="{FF2B5EF4-FFF2-40B4-BE49-F238E27FC236}">
                <a16:creationId xmlns="" xmlns:a16="http://schemas.microsoft.com/office/drawing/2014/main" id="{F7D0885A-ABC6-45DA-BBB1-83D67A1DF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214438"/>
            <a:ext cx="37861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3" name="Picture 4" descr="E:\123a.tif">
            <a:extLst>
              <a:ext uri="{FF2B5EF4-FFF2-40B4-BE49-F238E27FC236}">
                <a16:creationId xmlns="" xmlns:a16="http://schemas.microsoft.com/office/drawing/2014/main" id="{51D08601-A5F0-4302-A48F-3ED6FAA72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8" y="3357563"/>
            <a:ext cx="378301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512537D3-8786-4748-A615-CC718D31E7D7}"/>
              </a:ext>
            </a:extLst>
          </p:cNvPr>
          <p:cNvCxnSpPr/>
          <p:nvPr/>
        </p:nvCxnSpPr>
        <p:spPr>
          <a:xfrm rot="5400000">
            <a:off x="1393825" y="1963738"/>
            <a:ext cx="1214437" cy="1588"/>
          </a:xfrm>
          <a:prstGeom prst="straightConnector1">
            <a:avLst/>
          </a:prstGeom>
          <a:ln w="57150">
            <a:solidFill>
              <a:srgbClr val="6666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8AD777EF-4F49-4A2C-965C-E278A84E38DF}"/>
              </a:ext>
            </a:extLst>
          </p:cNvPr>
          <p:cNvCxnSpPr/>
          <p:nvPr/>
        </p:nvCxnSpPr>
        <p:spPr>
          <a:xfrm rot="5400000">
            <a:off x="1822450" y="1963738"/>
            <a:ext cx="1214437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EC49094E-0D7D-4BE2-9111-2D79A1884EC5}"/>
              </a:ext>
            </a:extLst>
          </p:cNvPr>
          <p:cNvCxnSpPr/>
          <p:nvPr/>
        </p:nvCxnSpPr>
        <p:spPr>
          <a:xfrm flipV="1">
            <a:off x="500063" y="3571875"/>
            <a:ext cx="1143000" cy="9286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77" name="TextBox 22">
            <a:extLst>
              <a:ext uri="{FF2B5EF4-FFF2-40B4-BE49-F238E27FC236}">
                <a16:creationId xmlns="" xmlns:a16="http://schemas.microsoft.com/office/drawing/2014/main" id="{9E061EEB-91E1-43A3-A276-D53654542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86313"/>
            <a:ext cx="4640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/>
              <a:t>Черные стрелки – направления просвечивания;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6666FF"/>
                </a:solidFill>
              </a:rPr>
              <a:t>Синяя стрелка – направление роста кристалла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0BBBC273-7C7B-461C-95F7-F2846077B99D}"/>
              </a:ext>
            </a:extLst>
          </p:cNvPr>
          <p:cNvCxnSpPr/>
          <p:nvPr/>
        </p:nvCxnSpPr>
        <p:spPr>
          <a:xfrm>
            <a:off x="1785938" y="3786188"/>
            <a:ext cx="34290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DE00EAA4-A622-4360-BF46-90CBE67A4D4B}"/>
              </a:ext>
            </a:extLst>
          </p:cNvPr>
          <p:cNvCxnSpPr/>
          <p:nvPr/>
        </p:nvCxnSpPr>
        <p:spPr>
          <a:xfrm>
            <a:off x="2571750" y="1714500"/>
            <a:ext cx="2643188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15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 animBg="1"/>
      <p:bldP spid="9217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2750</Words>
  <Application>Microsoft Office PowerPoint</Application>
  <PresentationFormat>Экран (4:3)</PresentationFormat>
  <Paragraphs>423</Paragraphs>
  <Slides>100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100</vt:i4>
      </vt:variant>
    </vt:vector>
  </HeadingPairs>
  <TitlesOfParts>
    <vt:vector size="103" baseType="lpstr">
      <vt:lpstr>Тема Office</vt:lpstr>
      <vt:lpstr>Equation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Suvorov</dc:creator>
  <cp:lastModifiedBy>Suvorov</cp:lastModifiedBy>
  <cp:revision>6</cp:revision>
  <dcterms:created xsi:type="dcterms:W3CDTF">2024-03-25T04:54:47Z</dcterms:created>
  <dcterms:modified xsi:type="dcterms:W3CDTF">2024-03-25T06:27:07Z</dcterms:modified>
</cp:coreProperties>
</file>